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37"/>
  </p:notesMasterIdLst>
  <p:handoutMasterIdLst>
    <p:handoutMasterId r:id="rId38"/>
  </p:handoutMasterIdLst>
  <p:sldIdLst>
    <p:sldId id="463" r:id="rId5"/>
    <p:sldId id="471" r:id="rId6"/>
    <p:sldId id="512" r:id="rId7"/>
    <p:sldId id="495" r:id="rId8"/>
    <p:sldId id="497" r:id="rId9"/>
    <p:sldId id="498" r:id="rId10"/>
    <p:sldId id="508" r:id="rId11"/>
    <p:sldId id="510" r:id="rId12"/>
    <p:sldId id="470" r:id="rId13"/>
    <p:sldId id="476" r:id="rId14"/>
    <p:sldId id="478" r:id="rId15"/>
    <p:sldId id="477" r:id="rId16"/>
    <p:sldId id="482" r:id="rId17"/>
    <p:sldId id="483" r:id="rId18"/>
    <p:sldId id="479" r:id="rId19"/>
    <p:sldId id="486" r:id="rId20"/>
    <p:sldId id="513" r:id="rId21"/>
    <p:sldId id="492" r:id="rId22"/>
    <p:sldId id="526" r:id="rId23"/>
    <p:sldId id="487" r:id="rId24"/>
    <p:sldId id="491" r:id="rId25"/>
    <p:sldId id="490" r:id="rId26"/>
    <p:sldId id="488" r:id="rId27"/>
    <p:sldId id="519" r:id="rId28"/>
    <p:sldId id="521" r:id="rId29"/>
    <p:sldId id="522" r:id="rId30"/>
    <p:sldId id="523" r:id="rId31"/>
    <p:sldId id="524" r:id="rId32"/>
    <p:sldId id="525" r:id="rId33"/>
    <p:sldId id="493" r:id="rId34"/>
    <p:sldId id="411" r:id="rId35"/>
    <p:sldId id="455" r:id="rId36"/>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18A15"/>
    <a:srgbClr val="C075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56397" autoAdjust="0"/>
  </p:normalViewPr>
  <p:slideViewPr>
    <p:cSldViewPr snapToGrid="0">
      <p:cViewPr varScale="1">
        <p:scale>
          <a:sx n="46" d="100"/>
          <a:sy n="46" d="100"/>
        </p:scale>
        <p:origin x="2534"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040BDA-C572-4D24-BEE4-7F2DB4C16360}" type="datetimeFigureOut">
              <a:rPr lang="en-US" smtClean="0"/>
              <a:pPr/>
              <a:t>10/20/2023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4C1C43-2105-4002-9355-762EE49FD763}" type="slidenum">
              <a:rPr lang="en-US" smtClean="0"/>
              <a:pPr/>
              <a:t>‹#›</a:t>
            </a:fld>
            <a:endParaRPr lang="en-US" dirty="0"/>
          </a:p>
        </p:txBody>
      </p:sp>
    </p:spTree>
    <p:extLst>
      <p:ext uri="{BB962C8B-B14F-4D97-AF65-F5344CB8AC3E}">
        <p14:creationId xmlns:p14="http://schemas.microsoft.com/office/powerpoint/2010/main" val="19411772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E7BEB-0EB3-41A8-90CA-767D5DEC3A31}" type="datetimeFigureOut">
              <a:rPr lang="en-US" smtClean="0"/>
              <a:pPr/>
              <a:t>10/20/2023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F8DC6-03E1-4020-8932-C67CA438C084}" type="slidenum">
              <a:rPr lang="en-US" smtClean="0"/>
              <a:pPr/>
              <a:t>‹#›</a:t>
            </a:fld>
            <a:endParaRPr lang="en-US" dirty="0"/>
          </a:p>
        </p:txBody>
      </p:sp>
    </p:spTree>
    <p:extLst>
      <p:ext uri="{BB962C8B-B14F-4D97-AF65-F5344CB8AC3E}">
        <p14:creationId xmlns:p14="http://schemas.microsoft.com/office/powerpoint/2010/main" val="29695405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lgn="ctr"/>
            <a:r>
              <a:rPr lang="fr-FR" b="0" i="0" dirty="0">
                <a:solidFill>
                  <a:srgbClr val="D1D5DB"/>
                </a:solidFill>
                <a:effectLst/>
                <a:latin typeface="Söhne"/>
              </a:rPr>
              <a:t>Bonjour à tous. Je suis Mohammed Helmi ,un étudiant en troisième année  licence, spécialisé en IoT et systèmes embarqués. Aujourd'hui, j'ai le plaisir de vous présenter mon projet de fin d'année, réalisé au sein de la Mutuelle Assurance de l'Enseignement et  supervisé par Mme </a:t>
            </a:r>
            <a:r>
              <a:rPr lang="fr-FR" b="0" i="0" dirty="0" err="1">
                <a:solidFill>
                  <a:srgbClr val="D1D5DB"/>
                </a:solidFill>
                <a:effectLst/>
                <a:latin typeface="Söhne"/>
              </a:rPr>
              <a:t>Kaouthar</a:t>
            </a:r>
            <a:r>
              <a:rPr lang="fr-FR" b="0" i="0" dirty="0">
                <a:solidFill>
                  <a:srgbClr val="D1D5DB"/>
                </a:solidFill>
                <a:effectLst/>
                <a:latin typeface="Söhne"/>
              </a:rPr>
              <a:t> </a:t>
            </a:r>
            <a:r>
              <a:rPr lang="fr-FR" b="0" i="0" dirty="0" err="1">
                <a:solidFill>
                  <a:srgbClr val="D1D5DB"/>
                </a:solidFill>
                <a:effectLst/>
                <a:latin typeface="Söhne"/>
              </a:rPr>
              <a:t>Kanzari</a:t>
            </a:r>
            <a:r>
              <a:rPr lang="fr-FR" b="0" i="0" dirty="0">
                <a:solidFill>
                  <a:srgbClr val="D1D5DB"/>
                </a:solidFill>
                <a:effectLst/>
                <a:latin typeface="Söhne"/>
              </a:rPr>
              <a:t>. .  Il s’agit de  la mise en place d'une plateforme pour la gestion des employés et des clients . </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Les besoins fonctionnels s’illustrent à travers les diagrammes d’utilisation suivant commençons</a:t>
            </a:r>
            <a:r>
              <a:rPr lang="fr-FR" baseline="0" dirty="0"/>
              <a:t> par le cas d’utilisation de l’administrateur.</a:t>
            </a:r>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Passons ensuite aux</a:t>
            </a:r>
            <a:r>
              <a:rPr lang="fr-FR" baseline="0" dirty="0"/>
              <a:t> besoins non fonctionnels que notre application doit respecter Citons tout d’abord que</a:t>
            </a:r>
          </a:p>
          <a:p>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 Rapidité : L’application doit optimiser ses opérations pour assurer des temps de traitement raisonnables. </a:t>
            </a:r>
          </a:p>
          <a:p>
            <a:br>
              <a:rPr lang="fr-FR" baseline="0" dirty="0"/>
            </a:br>
            <a:r>
              <a:rPr lang="fr-FR" baseline="0" dirty="0"/>
              <a:t> </a:t>
            </a:r>
            <a:r>
              <a:rPr lang="fr-FR" dirty="0"/>
              <a:t>— Fiabilité : L’application doit maintenir sa fonctionnalité indépendamment des circonstances entourant l’utilisateur.</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 Sécurité : Une attention particulière doit être portée à la confidentialité des données personnelles des clients, l’une des contraintes les plus importantes des sites web. </a:t>
            </a:r>
          </a:p>
          <a:p>
            <a:endParaRPr lang="fr-FR" dirty="0"/>
          </a:p>
          <a:p>
            <a:r>
              <a:rPr lang="fr-FR" dirty="0"/>
              <a:t>— Gestion des Erreurs : Les ambiguïtés doivent être signalées par des messages d’erreur clairs pour guider efficacement l’utilisateur et le familiariser avec le site web. — Maintenabilité et Scalabilité : Le code de l’application doit être clair et compréhensible, permettant ainsi son évolutivité pour répondre aux besoins changeants du marché.</a:t>
            </a:r>
          </a:p>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200" b="0" i="0" kern="1200" dirty="0">
                <a:solidFill>
                  <a:schemeClr val="tx1"/>
                </a:solidFill>
                <a:latin typeface="+mn-lt"/>
                <a:ea typeface="+mn-ea"/>
                <a:cs typeface="+mn-cs"/>
              </a:rPr>
              <a:t>-Nous avons choisi l’architecture MVT pour développer notre application </a:t>
            </a:r>
          </a:p>
          <a:p>
            <a:endParaRPr lang="fr-FR" sz="1200" b="0" i="0" kern="1200" dirty="0">
              <a:solidFill>
                <a:schemeClr val="tx1"/>
              </a:solidFill>
              <a:latin typeface="+mn-lt"/>
              <a:ea typeface="+mn-ea"/>
              <a:cs typeface="+mn-cs"/>
            </a:endParaRPr>
          </a:p>
          <a:p>
            <a:r>
              <a:rPr lang="fr-FR" sz="1200" b="0" i="0" kern="1200" dirty="0">
                <a:solidFill>
                  <a:schemeClr val="tx1"/>
                </a:solidFill>
                <a:latin typeface="+mn-lt"/>
                <a:ea typeface="+mn-ea"/>
                <a:cs typeface="+mn-cs"/>
              </a:rPr>
              <a:t>-MVT est une architecture hybride de l’architecture MVC dont elle distingue 3</a:t>
            </a:r>
            <a:r>
              <a:rPr lang="fr-FR" sz="1200" b="0" i="0" kern="1200" baseline="0" dirty="0">
                <a:solidFill>
                  <a:schemeClr val="tx1"/>
                </a:solidFill>
                <a:latin typeface="+mn-lt"/>
                <a:ea typeface="+mn-ea"/>
                <a:cs typeface="+mn-cs"/>
              </a:rPr>
              <a:t> modules.</a:t>
            </a:r>
          </a:p>
          <a:p>
            <a:endParaRPr lang="fr-FR" sz="1200" b="0" i="0" kern="1200" baseline="0" dirty="0">
              <a:solidFill>
                <a:schemeClr val="tx1"/>
              </a:solidFill>
              <a:latin typeface="+mn-lt"/>
              <a:ea typeface="+mn-ea"/>
              <a:cs typeface="+mn-cs"/>
            </a:endParaRPr>
          </a:p>
          <a:p>
            <a:r>
              <a:rPr lang="fr-FR" sz="1200" b="0" i="0" kern="1200" baseline="0" dirty="0">
                <a:solidFill>
                  <a:schemeClr val="tx1"/>
                </a:solidFill>
                <a:latin typeface="+mn-lt"/>
                <a:ea typeface="+mn-ea"/>
                <a:cs typeface="+mn-cs"/>
              </a:rPr>
              <a:t>Modèle : représentent les données et règles métier comme dans le modèle MVC. Ils sont écrits en Python et Django fournit un ORM (Django ORM) complet pour accéder à la base de données, </a:t>
            </a:r>
          </a:p>
          <a:p>
            <a:endParaRPr lang="fr-FR" sz="1200" b="0" i="0" kern="1200" baseline="0" dirty="0">
              <a:solidFill>
                <a:schemeClr val="tx1"/>
              </a:solidFill>
              <a:latin typeface="+mn-lt"/>
              <a:ea typeface="+mn-ea"/>
              <a:cs typeface="+mn-cs"/>
            </a:endParaRPr>
          </a:p>
          <a:p>
            <a:r>
              <a:rPr lang="fr-FR" sz="1200" b="0" i="0" kern="1200" baseline="0" dirty="0">
                <a:solidFill>
                  <a:schemeClr val="tx1"/>
                </a:solidFill>
                <a:latin typeface="+mn-lt"/>
                <a:ea typeface="+mn-ea"/>
                <a:cs typeface="+mn-cs"/>
              </a:rPr>
              <a:t>Vue : représentent l’interface Utilisateur Les vues Django peuvent être de simples fonctions Python retournant des réponses http ou être basées sur des classes.</a:t>
            </a:r>
          </a:p>
          <a:p>
            <a:endParaRPr lang="fr-FR" sz="1200" b="0" i="0" kern="1200" baseline="0" dirty="0">
              <a:solidFill>
                <a:schemeClr val="tx1"/>
              </a:solidFill>
              <a:latin typeface="+mn-lt"/>
              <a:ea typeface="+mn-ea"/>
              <a:cs typeface="+mn-cs"/>
            </a:endParaRPr>
          </a:p>
          <a:p>
            <a:r>
              <a:rPr lang="fr-FR" sz="1200" b="0" i="0" kern="1200" baseline="0" dirty="0">
                <a:solidFill>
                  <a:schemeClr val="tx1"/>
                </a:solidFill>
                <a:latin typeface="+mn-lt"/>
                <a:ea typeface="+mn-ea"/>
                <a:cs typeface="+mn-cs"/>
              </a:rPr>
              <a:t> Template : Django possède son propre moteur de </a:t>
            </a:r>
            <a:r>
              <a:rPr lang="fr-FR" sz="1200" b="0" i="0" kern="1200" baseline="0" dirty="0" err="1">
                <a:solidFill>
                  <a:schemeClr val="tx1"/>
                </a:solidFill>
                <a:latin typeface="+mn-lt"/>
                <a:ea typeface="+mn-ea"/>
                <a:cs typeface="+mn-cs"/>
              </a:rPr>
              <a:t>template</a:t>
            </a:r>
            <a:r>
              <a:rPr lang="fr-FR" sz="1200" b="0" i="0" kern="1200" baseline="0" dirty="0">
                <a:solidFill>
                  <a:schemeClr val="tx1"/>
                </a:solidFill>
                <a:latin typeface="+mn-lt"/>
                <a:ea typeface="+mn-ea"/>
                <a:cs typeface="+mn-cs"/>
              </a:rPr>
              <a:t> (DTE).</a:t>
            </a:r>
          </a:p>
          <a:p>
            <a:endParaRPr lang="fr-FR" sz="1200" b="0" i="0" kern="1200" dirty="0">
              <a:solidFill>
                <a:schemeClr val="tx1"/>
              </a:solidFill>
              <a:latin typeface="+mn-lt"/>
              <a:ea typeface="+mn-ea"/>
              <a:cs typeface="+mn-cs"/>
            </a:endParaRPr>
          </a:p>
          <a:p>
            <a:endParaRPr lang="fr-FR" sz="1200" b="0" i="0" kern="1200" dirty="0">
              <a:solidFill>
                <a:schemeClr val="tx1"/>
              </a:solidFill>
              <a:latin typeface="+mn-lt"/>
              <a:ea typeface="+mn-ea"/>
              <a:cs typeface="+mn-cs"/>
            </a:endParaRPr>
          </a:p>
          <a:p>
            <a:endParaRPr lang="fr-FR" sz="1200" b="0" i="0" kern="1200" dirty="0">
              <a:solidFill>
                <a:schemeClr val="tx1"/>
              </a:solidFill>
              <a:latin typeface="+mn-lt"/>
              <a:ea typeface="+mn-ea"/>
              <a:cs typeface="+mn-cs"/>
            </a:endParaRPr>
          </a:p>
          <a:p>
            <a:endParaRPr lang="fr-FR" sz="1200" b="0" i="0" kern="1200" dirty="0">
              <a:solidFill>
                <a:schemeClr val="tx1"/>
              </a:solidFill>
              <a:latin typeface="+mn-lt"/>
              <a:ea typeface="+mn-ea"/>
              <a:cs typeface="+mn-cs"/>
            </a:endParaRPr>
          </a:p>
          <a:p>
            <a:r>
              <a:rPr lang="fr-FR" sz="1200" b="0" i="0" kern="1200" dirty="0">
                <a:solidFill>
                  <a:schemeClr val="tx1"/>
                </a:solidFill>
                <a:latin typeface="+mn-lt"/>
                <a:ea typeface="+mn-ea"/>
                <a:cs typeface="+mn-cs"/>
              </a:rPr>
              <a:t>1.</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Lorsque l’utilisateur appelle une</a:t>
            </a:r>
            <a:r>
              <a:rPr lang="fr-FR" sz="1200" b="0" i="0" kern="1200" baseline="0" dirty="0">
                <a:solidFill>
                  <a:schemeClr val="tx1"/>
                </a:solidFill>
                <a:latin typeface="+mn-lt"/>
                <a:ea typeface="+mn-ea"/>
                <a:cs typeface="+mn-cs"/>
              </a:rPr>
              <a:t> page de notre site</a:t>
            </a:r>
          </a:p>
          <a:p>
            <a:r>
              <a:rPr lang="fr-FR" sz="1200" b="0" i="0" kern="1200" dirty="0">
                <a:solidFill>
                  <a:schemeClr val="tx1"/>
                </a:solidFill>
                <a:latin typeface="+mn-lt"/>
                <a:ea typeface="+mn-ea"/>
                <a:cs typeface="+mn-cs"/>
              </a:rPr>
              <a:t>2. le </a:t>
            </a:r>
            <a:r>
              <a:rPr lang="fr-FR" sz="1200" b="0" i="0" kern="1200" dirty="0" err="1">
                <a:solidFill>
                  <a:schemeClr val="tx1"/>
                </a:solidFill>
                <a:latin typeface="+mn-lt"/>
                <a:ea typeface="+mn-ea"/>
                <a:cs typeface="+mn-cs"/>
              </a:rPr>
              <a:t>framework</a:t>
            </a:r>
            <a:r>
              <a:rPr lang="fr-FR" sz="1200" b="0" i="0" kern="1200" dirty="0">
                <a:solidFill>
                  <a:schemeClr val="tx1"/>
                </a:solidFill>
                <a:latin typeface="+mn-lt"/>
                <a:ea typeface="+mn-ea"/>
                <a:cs typeface="+mn-cs"/>
              </a:rPr>
              <a:t> se charge, via les règles de routage URL définies, </a:t>
            </a:r>
          </a:p>
          <a:p>
            <a:r>
              <a:rPr lang="fr-FR" sz="1200" b="0" i="0" kern="1200" dirty="0">
                <a:solidFill>
                  <a:schemeClr val="tx1"/>
                </a:solidFill>
                <a:latin typeface="+mn-lt"/>
                <a:ea typeface="+mn-ea"/>
                <a:cs typeface="+mn-cs"/>
              </a:rPr>
              <a:t>3.</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la vue correspondante s’</a:t>
            </a:r>
            <a:r>
              <a:rPr lang="fr-FR" sz="1200" b="0" i="0" kern="1200" dirty="0" err="1">
                <a:solidFill>
                  <a:schemeClr val="tx1"/>
                </a:solidFill>
                <a:latin typeface="+mn-lt"/>
                <a:ea typeface="+mn-ea"/>
                <a:cs typeface="+mn-cs"/>
              </a:rPr>
              <a:t>exucute</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4.</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Cette dernière récupère les données des modèles et génère un rendu HTML à partir du </a:t>
            </a:r>
            <a:r>
              <a:rPr lang="fr-FR" sz="1200" b="0" i="0" kern="1200" dirty="0" err="1">
                <a:solidFill>
                  <a:schemeClr val="tx1"/>
                </a:solidFill>
                <a:latin typeface="+mn-lt"/>
                <a:ea typeface="+mn-ea"/>
                <a:cs typeface="+mn-cs"/>
              </a:rPr>
              <a:t>template</a:t>
            </a:r>
            <a:r>
              <a:rPr lang="fr-FR" sz="1200" b="0" i="0" kern="1200" dirty="0">
                <a:solidFill>
                  <a:schemeClr val="tx1"/>
                </a:solidFill>
                <a:latin typeface="+mn-lt"/>
                <a:ea typeface="+mn-ea"/>
                <a:cs typeface="+mn-cs"/>
              </a:rPr>
              <a:t> et de ces données. </a:t>
            </a:r>
          </a:p>
          <a:p>
            <a:endParaRPr lang="fr-FR" sz="1200" b="0" i="0" kern="1200" dirty="0">
              <a:solidFill>
                <a:schemeClr val="tx1"/>
              </a:solidFill>
              <a:latin typeface="+mn-lt"/>
              <a:ea typeface="+mn-ea"/>
              <a:cs typeface="+mn-cs"/>
            </a:endParaRPr>
          </a:p>
          <a:p>
            <a:r>
              <a:rPr lang="fr-FR" sz="1200" b="0" i="0" kern="1200" dirty="0">
                <a:solidFill>
                  <a:schemeClr val="tx1"/>
                </a:solidFill>
                <a:latin typeface="+mn-lt"/>
                <a:ea typeface="+mn-ea"/>
                <a:cs typeface="+mn-cs"/>
              </a:rPr>
              <a:t>5.</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Une fois la page générée, l'appel fait chemin arrière, et le serveur renvoie le résultat au navigateur de l'internaute.</a:t>
            </a:r>
          </a:p>
          <a:p>
            <a:br>
              <a:rPr lang="fr-FR" dirty="0"/>
            </a:b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F8DC6-03E1-4020-8932-C67CA438C084}" type="slidenum">
              <a:rPr lang="en-US" smtClean="0"/>
              <a:pPr/>
              <a:t>15</a:t>
            </a:fld>
            <a:endParaRPr lang="en-US" dirty="0"/>
          </a:p>
        </p:txBody>
      </p:sp>
    </p:spTree>
    <p:extLst>
      <p:ext uri="{BB962C8B-B14F-4D97-AF65-F5344CB8AC3E}">
        <p14:creationId xmlns:p14="http://schemas.microsoft.com/office/powerpoint/2010/main" val="3157243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a:p>
            <a:r>
              <a:rPr lang="fr-FR" dirty="0"/>
              <a:t> </a:t>
            </a:r>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22</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24</a:t>
            </a:fld>
            <a:endParaRPr lang="en-US" dirty="0"/>
          </a:p>
        </p:txBody>
      </p:sp>
    </p:spTree>
    <p:extLst>
      <p:ext uri="{BB962C8B-B14F-4D97-AF65-F5344CB8AC3E}">
        <p14:creationId xmlns:p14="http://schemas.microsoft.com/office/powerpoint/2010/main" val="113346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25</a:t>
            </a:fld>
            <a:endParaRPr lang="en-US" dirty="0"/>
          </a:p>
        </p:txBody>
      </p:sp>
    </p:spTree>
    <p:extLst>
      <p:ext uri="{BB962C8B-B14F-4D97-AF65-F5344CB8AC3E}">
        <p14:creationId xmlns:p14="http://schemas.microsoft.com/office/powerpoint/2010/main" val="1466667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26</a:t>
            </a:fld>
            <a:endParaRPr lang="en-US" dirty="0"/>
          </a:p>
        </p:txBody>
      </p:sp>
    </p:spTree>
    <p:extLst>
      <p:ext uri="{BB962C8B-B14F-4D97-AF65-F5344CB8AC3E}">
        <p14:creationId xmlns:p14="http://schemas.microsoft.com/office/powerpoint/2010/main" val="2521919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27</a:t>
            </a:fld>
            <a:endParaRPr lang="en-US" dirty="0"/>
          </a:p>
        </p:txBody>
      </p:sp>
    </p:spTree>
    <p:extLst>
      <p:ext uri="{BB962C8B-B14F-4D97-AF65-F5344CB8AC3E}">
        <p14:creationId xmlns:p14="http://schemas.microsoft.com/office/powerpoint/2010/main" val="380826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0" i="0" dirty="0">
                <a:solidFill>
                  <a:srgbClr val="D1D5DB"/>
                </a:solidFill>
                <a:effectLst/>
                <a:latin typeface="Söhne"/>
              </a:rPr>
              <a:t>Maintenant que vous avez une idée générale du projet, permettez-moi de vous présenter le plan de cette présentation. Nous commencerons par une introduction, suivie de l'analyse et des spécifications nécessaires pour le projet. Ensuite, nous passerons à la phase de conception avant de plonger dans les détails de la réalisation. Enfin, nous conclurons avec une conclusion  et quelques perspectives pour l'avenir.</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28</a:t>
            </a:fld>
            <a:endParaRPr lang="en-US" dirty="0"/>
          </a:p>
        </p:txBody>
      </p:sp>
    </p:spTree>
    <p:extLst>
      <p:ext uri="{BB962C8B-B14F-4D97-AF65-F5344CB8AC3E}">
        <p14:creationId xmlns:p14="http://schemas.microsoft.com/office/powerpoint/2010/main" val="4226291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29</a:t>
            </a:fld>
            <a:endParaRPr lang="en-US" dirty="0"/>
          </a:p>
        </p:txBody>
      </p:sp>
    </p:spTree>
    <p:extLst>
      <p:ext uri="{BB962C8B-B14F-4D97-AF65-F5344CB8AC3E}">
        <p14:creationId xmlns:p14="http://schemas.microsoft.com/office/powerpoint/2010/main" val="3448340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pPr marL="171450" indent="-171450">
              <a:spcBef>
                <a:spcPts val="1800"/>
              </a:spcBef>
              <a:buFont typeface="Wingdings" pitchFamily="2" charset="2"/>
              <a:buChar char="Ø"/>
            </a:pPr>
            <a:r>
              <a:rPr lang="fr-FR" sz="1200" dirty="0"/>
              <a:t>La </a:t>
            </a:r>
            <a:r>
              <a:rPr lang="fr-FR" sz="1200" dirty="0" err="1"/>
              <a:t>platefrompermet</a:t>
            </a:r>
            <a:r>
              <a:rPr lang="fr-FR" sz="1200" dirty="0"/>
              <a:t> d’améliorer</a:t>
            </a:r>
          </a:p>
          <a:p>
            <a:pPr marL="171450" indent="-171450">
              <a:spcBef>
                <a:spcPts val="1800"/>
              </a:spcBef>
              <a:buFont typeface="Arial" pitchFamily="34" charset="0"/>
              <a:buChar char="•"/>
            </a:pPr>
            <a:r>
              <a:rPr lang="fr-FR" sz="1200" dirty="0"/>
              <a:t> une </a:t>
            </a:r>
            <a:r>
              <a:rPr lang="en-US" b="1" i="0" dirty="0">
                <a:effectLst/>
                <a:latin typeface="Söhne"/>
              </a:rPr>
              <a:t>Gestion </a:t>
            </a:r>
            <a:r>
              <a:rPr lang="en-US" b="1" i="0" dirty="0" err="1">
                <a:effectLst/>
                <a:latin typeface="Söhne"/>
              </a:rPr>
              <a:t>centralisée</a:t>
            </a:r>
            <a:r>
              <a:rPr lang="en-US" b="1" i="0" dirty="0">
                <a:effectLst/>
                <a:latin typeface="Söhne"/>
              </a:rPr>
              <a:t> :l’</a:t>
            </a:r>
            <a:r>
              <a:rPr lang="fr-FR" b="0" i="0" dirty="0">
                <a:solidFill>
                  <a:srgbClr val="D1D5DB"/>
                </a:solidFill>
                <a:effectLst/>
                <a:latin typeface="Söhne"/>
              </a:rPr>
              <a:t>application web offre une plateforme unique où les utilisateurs peuvent s'inscrire, gérer leur profil, consulter leurs notifications, et bien plus encore. Cela simplifie la gestion pour les utilisateurs en regroupant plusieurs fonctions essentielles en un seul endroit.</a:t>
            </a:r>
          </a:p>
          <a:p>
            <a:pPr marL="171450" indent="-171450">
              <a:spcBef>
                <a:spcPts val="1800"/>
              </a:spcBef>
              <a:buFont typeface="Arial" pitchFamily="34" charset="0"/>
              <a:buChar char="•"/>
            </a:pPr>
            <a:endParaRPr lang="fr-FR" sz="1200" dirty="0"/>
          </a:p>
          <a:p>
            <a:pPr marL="171450" indent="-171450">
              <a:spcBef>
                <a:spcPts val="1800"/>
              </a:spcBef>
              <a:buFont typeface="Arial" pitchFamily="34" charset="0"/>
              <a:buChar char="•"/>
            </a:pPr>
            <a:r>
              <a:rPr lang="en-US" sz="1200" dirty="0" err="1"/>
              <a:t>Flexibilité</a:t>
            </a:r>
            <a:r>
              <a:rPr lang="en-US" sz="1200" dirty="0"/>
              <a:t> et </a:t>
            </a:r>
            <a:r>
              <a:rPr lang="en-US" sz="1200" dirty="0" err="1"/>
              <a:t>autonomie</a:t>
            </a:r>
            <a:r>
              <a:rPr lang="en-US" sz="1200" dirty="0"/>
              <a:t> : </a:t>
            </a:r>
            <a:r>
              <a:rPr lang="fr-FR" b="0" i="0" dirty="0">
                <a:solidFill>
                  <a:srgbClr val="D1D5DB"/>
                </a:solidFill>
                <a:effectLst/>
                <a:latin typeface="Söhne"/>
              </a:rPr>
              <a:t>Avec des fonctionnalités comme la réinitialisation du mot de passe, la gestion du profil, et l'espace de développement, les utilisateurs ont la capacité de gérer leurs informations et leurs préférences en toute autonomie, réduisant ainsi la dépendance envers le support technique.</a:t>
            </a:r>
          </a:p>
          <a:p>
            <a:pPr marL="171450" indent="-171450">
              <a:spcBef>
                <a:spcPts val="1800"/>
              </a:spcBef>
              <a:buFont typeface="Arial" pitchFamily="34" charset="0"/>
              <a:buChar char="•"/>
            </a:pPr>
            <a:endParaRPr lang="fr-FR" sz="1200" b="0" i="0" dirty="0">
              <a:solidFill>
                <a:srgbClr val="D1D5DB"/>
              </a:solidFill>
              <a:effectLst/>
              <a:latin typeface="Söhne"/>
            </a:endParaRPr>
          </a:p>
          <a:p>
            <a:pPr marL="171450" indent="-171450">
              <a:spcBef>
                <a:spcPts val="1800"/>
              </a:spcBef>
              <a:buFont typeface="Arial" pitchFamily="34" charset="0"/>
              <a:buChar char="•"/>
            </a:pPr>
            <a:endParaRPr lang="fr-FR" sz="1200" b="0" i="0" dirty="0">
              <a:solidFill>
                <a:srgbClr val="D1D5DB"/>
              </a:solidFill>
              <a:effectLst/>
              <a:latin typeface="Söhne"/>
            </a:endParaRPr>
          </a:p>
          <a:p>
            <a:pPr marL="171450" indent="-171450">
              <a:spcBef>
                <a:spcPts val="1800"/>
              </a:spcBef>
              <a:buFont typeface="Arial" pitchFamily="34" charset="0"/>
              <a:buChar char="•"/>
            </a:pPr>
            <a:r>
              <a:rPr lang="en-US" b="1" i="0" dirty="0">
                <a:effectLst/>
                <a:latin typeface="Söhne"/>
              </a:rPr>
              <a:t>Collaboration </a:t>
            </a:r>
            <a:r>
              <a:rPr lang="en-US" b="1" i="0" dirty="0" err="1">
                <a:effectLst/>
                <a:latin typeface="Söhne"/>
              </a:rPr>
              <a:t>améliorée</a:t>
            </a:r>
            <a:r>
              <a:rPr lang="en-US" b="1" i="0" dirty="0">
                <a:effectLst/>
                <a:latin typeface="Söhne"/>
              </a:rPr>
              <a:t> : </a:t>
            </a:r>
            <a:r>
              <a:rPr lang="fr-FR" b="0" i="0" dirty="0">
                <a:solidFill>
                  <a:srgbClr val="D1D5DB"/>
                </a:solidFill>
                <a:effectLst/>
                <a:latin typeface="Söhne"/>
              </a:rPr>
              <a:t>La fonctionnalité de "Gérer Forum" facilite la communication et la collaboration entre les utilisateurs. Cela peut conduire à une meilleure résolution de problèmes, un partage d'idées, et une communauté plus engagée autour de l'application.</a:t>
            </a:r>
            <a:endParaRPr lang="en-US" sz="1200" dirty="0"/>
          </a:p>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31</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 pour </a:t>
            </a:r>
            <a:r>
              <a:rPr lang="en-US" dirty="0" err="1"/>
              <a:t>finir</a:t>
            </a:r>
            <a:r>
              <a:rPr lang="en-US" dirty="0"/>
              <a:t> j </a:t>
            </a:r>
            <a:r>
              <a:rPr lang="en-US" dirty="0" err="1"/>
              <a:t>espere</a:t>
            </a:r>
            <a:r>
              <a:rPr lang="en-US" dirty="0"/>
              <a:t> que </a:t>
            </a:r>
            <a:r>
              <a:rPr lang="en-US" dirty="0" err="1"/>
              <a:t>mon</a:t>
            </a:r>
            <a:r>
              <a:rPr lang="en-US" dirty="0"/>
              <a:t> travail </a:t>
            </a:r>
            <a:r>
              <a:rPr lang="en-US" dirty="0" err="1"/>
              <a:t>était</a:t>
            </a:r>
            <a:r>
              <a:rPr lang="en-US" dirty="0"/>
              <a:t> a la hauteur de </a:t>
            </a:r>
            <a:r>
              <a:rPr lang="en-US" dirty="0" err="1"/>
              <a:t>vos</a:t>
            </a:r>
            <a:r>
              <a:rPr lang="en-US" dirty="0"/>
              <a:t> </a:t>
            </a:r>
            <a:r>
              <a:rPr lang="en-US" dirty="0" err="1"/>
              <a:t>attentes</a:t>
            </a:r>
            <a:r>
              <a:rPr lang="en-US" dirty="0"/>
              <a:t> , </a:t>
            </a:r>
            <a:r>
              <a:rPr lang="fr-FR" b="0" i="0" dirty="0">
                <a:solidFill>
                  <a:srgbClr val="D1D5DB"/>
                </a:solidFill>
                <a:effectLst/>
                <a:latin typeface="Söhne"/>
              </a:rPr>
              <a:t>j'espère  aussi  que cette présentation vous a donné un aperçu clair et complet de mon projet. Je suis ouvert à toutes vos questions et commentaires.</a:t>
            </a:r>
            <a:br>
              <a:rPr lang="fr-FR" dirty="0"/>
            </a:br>
            <a:endParaRPr lang="en-US" dirty="0"/>
          </a:p>
        </p:txBody>
      </p:sp>
      <p:sp>
        <p:nvSpPr>
          <p:cNvPr id="4" name="Slide Number Placeholder 3"/>
          <p:cNvSpPr>
            <a:spLocks noGrp="1"/>
          </p:cNvSpPr>
          <p:nvPr>
            <p:ph type="sldNum" sz="quarter" idx="5"/>
          </p:nvPr>
        </p:nvSpPr>
        <p:spPr/>
        <p:txBody>
          <a:bodyPr/>
          <a:lstStyle/>
          <a:p>
            <a:fld id="{DEDF8DC6-03E1-4020-8932-C67CA438C084}" type="slidenum">
              <a:rPr lang="en-US" smtClean="0"/>
              <a:pPr/>
              <a:t>32</a:t>
            </a:fld>
            <a:endParaRPr lang="en-US" dirty="0"/>
          </a:p>
        </p:txBody>
      </p:sp>
    </p:spTree>
    <p:extLst>
      <p:ext uri="{BB962C8B-B14F-4D97-AF65-F5344CB8AC3E}">
        <p14:creationId xmlns:p14="http://schemas.microsoft.com/office/powerpoint/2010/main" val="1031241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a:solidFill>
                  <a:srgbClr val="D1D5DB"/>
                </a:solidFill>
                <a:effectLst/>
                <a:latin typeface="Söhne"/>
              </a:rPr>
              <a:t>Entamons cette présentation par l'introduction.</a:t>
            </a:r>
            <a:endParaRPr lang="en-US" dirty="0"/>
          </a:p>
        </p:txBody>
      </p:sp>
      <p:sp>
        <p:nvSpPr>
          <p:cNvPr id="4" name="Slide Number Placeholder 3"/>
          <p:cNvSpPr>
            <a:spLocks noGrp="1"/>
          </p:cNvSpPr>
          <p:nvPr>
            <p:ph type="sldNum" sz="quarter" idx="5"/>
          </p:nvPr>
        </p:nvSpPr>
        <p:spPr/>
        <p:txBody>
          <a:bodyPr/>
          <a:lstStyle/>
          <a:p>
            <a:fld id="{DEDF8DC6-03E1-4020-8932-C67CA438C084}" type="slidenum">
              <a:rPr lang="en-US" smtClean="0"/>
              <a:pPr/>
              <a:t>3</a:t>
            </a:fld>
            <a:endParaRPr lang="en-US" dirty="0"/>
          </a:p>
        </p:txBody>
      </p:sp>
    </p:spTree>
    <p:extLst>
      <p:ext uri="{BB962C8B-B14F-4D97-AF65-F5344CB8AC3E}">
        <p14:creationId xmlns:p14="http://schemas.microsoft.com/office/powerpoint/2010/main" val="265046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0" i="0" dirty="0">
                <a:solidFill>
                  <a:srgbClr val="D1D5DB"/>
                </a:solidFill>
                <a:effectLst/>
                <a:latin typeface="Söhne"/>
              </a:rPr>
              <a:t>MAE Assurances est une entreprise reconnue dans le domaine de l'assurance, offrant une gamme complète de produits pour répondre aux besoins diversifiés de ses clients. Qu'il s'agisse d'assurances pour les véhicules, les habitations, les voyages, ou même pour les équipements électroniques,  et autres comme présenté dans le slide</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0" i="0" dirty="0">
                <a:solidFill>
                  <a:srgbClr val="D1D5DB"/>
                </a:solidFill>
                <a:effectLst/>
                <a:latin typeface="Söhne"/>
              </a:rPr>
              <a:t>Ce qui distingue vraiment MAE, c’est qu’elle est ancrée dans un esprit de mutualisme, incarne l'engagement social, l'accessibilité à tous, l'intégrité sans faille, la compétence professionnelle et le respect inconditionnel de ses clients et partenaires</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None/>
            </a:pPr>
            <a:r>
              <a:rPr lang="fr-FR" dirty="0"/>
              <a:t>L’évaluation de la situation actuelle m’a permis de mettre en évidence les irrégularités et les aspects défavorables de la solution  en place.  </a:t>
            </a:r>
            <a:r>
              <a:rPr lang="fr-FR" dirty="0" err="1"/>
              <a:t>Pllusieurs</a:t>
            </a:r>
            <a:r>
              <a:rPr lang="fr-FR" dirty="0"/>
              <a:t> problèmes liés au fonctionnement du système et aux processus de travail ont été identifiés, notamment : </a:t>
            </a:r>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0" i="0" dirty="0">
                <a:solidFill>
                  <a:srgbClr val="D1D5DB"/>
                </a:solidFill>
                <a:effectLst/>
                <a:latin typeface="Söhne"/>
              </a:rPr>
              <a:t>L'utilisateur s'authentifie sur la plateforme et choisit ensuite l'opération qui lui convient le mieux.</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1– L’agent administratif : C’est le super utilisateur. Il a le plus haut niveau de</a:t>
            </a:r>
            <a:r>
              <a:rPr lang="fr-FR" baseline="0" dirty="0"/>
              <a:t> </a:t>
            </a:r>
            <a:r>
              <a:rPr lang="fr-FR" dirty="0"/>
              <a:t>droit d’accès. Il exploite l’interface d’administration offrant les fonctionnalités</a:t>
            </a:r>
            <a:r>
              <a:rPr lang="fr-FR" baseline="0" dirty="0"/>
              <a:t> </a:t>
            </a:r>
            <a:r>
              <a:rPr lang="fr-FR" dirty="0"/>
              <a:t>d’ajout ou suppression des utilisateurs </a:t>
            </a:r>
          </a:p>
          <a:p>
            <a:endParaRPr lang="fr-FR" dirty="0"/>
          </a:p>
          <a:p>
            <a:r>
              <a:rPr lang="fr-FR" dirty="0"/>
              <a:t>2 – l’</a:t>
            </a:r>
            <a:r>
              <a:rPr lang="fr-FR" dirty="0" err="1"/>
              <a:t>eutilisateur</a:t>
            </a:r>
            <a:r>
              <a:rPr lang="fr-FR" dirty="0"/>
              <a:t> (employé ou </a:t>
            </a:r>
            <a:r>
              <a:rPr lang="fr-FR" dirty="0" err="1"/>
              <a:t>clint</a:t>
            </a:r>
            <a:r>
              <a:rPr lang="fr-FR" dirty="0"/>
              <a:t> ) , </a:t>
            </a:r>
            <a:r>
              <a:rPr lang="fr-FR" b="0" i="0" dirty="0">
                <a:solidFill>
                  <a:srgbClr val="D1D5DB"/>
                </a:solidFill>
                <a:effectLst/>
                <a:latin typeface="Söhne"/>
              </a:rPr>
              <a:t>Chacun a accès à des fonctionnalités spécifiques en fonction de son rôle. Les employés ont des tâches et des privilèges spécifiques liés à leur travail, tandis que les clients peuvent être soit des visiteurs limités à la page d'accueil, soit des utilisateurs enregistrés bénéficiant de  services assurances  offerts par la plateforme.</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userDrawn="1">
            <p:ph type="ctrTitle"/>
          </p:nvPr>
        </p:nvSpPr>
        <p:spPr>
          <a:xfrm>
            <a:off x="866216" y="2099733"/>
            <a:ext cx="6619244"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userDrawn="1">
            <p:ph type="subTitle" idx="1"/>
          </p:nvPr>
        </p:nvSpPr>
        <p:spPr>
          <a:xfrm>
            <a:off x="866216" y="4777380"/>
            <a:ext cx="6619244"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userDrawn="1">
            <p:ph type="dt" sz="half" idx="10"/>
          </p:nvPr>
        </p:nvSpPr>
        <p:spPr>
          <a:xfrm rot="5400000">
            <a:off x="7443218" y="1830324"/>
            <a:ext cx="990599" cy="228599"/>
          </a:xfrm>
        </p:spPr>
        <p:txBody>
          <a:bodyPr anchor="t"/>
          <a:lstStyle>
            <a:lvl1pPr algn="l">
              <a:defRPr b="0" i="0">
                <a:solidFill>
                  <a:schemeClr val="bg1"/>
                </a:solidFill>
              </a:defRPr>
            </a:lvl1pPr>
          </a:lstStyle>
          <a:p>
            <a:fld id="{987E84D2-9C79-412D-8699-35DC225D4B90}" type="datetime1">
              <a:rPr lang="en-US" smtClean="0"/>
              <a:pPr/>
              <a:t>10/20/2023</a:t>
            </a:fld>
            <a:endParaRPr lang="en-US" dirty="0"/>
          </a:p>
        </p:txBody>
      </p:sp>
      <p:sp>
        <p:nvSpPr>
          <p:cNvPr id="5" name="Footer Placeholder 4"/>
          <p:cNvSpPr>
            <a:spLocks noGrp="1"/>
          </p:cNvSpPr>
          <p:nvPr userDrawn="1">
            <p:ph type="ftr" sz="quarter" idx="11"/>
          </p:nvPr>
        </p:nvSpPr>
        <p:spPr>
          <a:xfrm rot="5400000">
            <a:off x="6237220" y="3264921"/>
            <a:ext cx="3859795" cy="228601"/>
          </a:xfrm>
        </p:spPr>
        <p:txBody>
          <a:bodyPr/>
          <a:lstStyle>
            <a:lvl1pPr>
              <a:defRPr b="0" i="0">
                <a:solidFill>
                  <a:schemeClr val="bg1"/>
                </a:solidFill>
              </a:defRPr>
            </a:lvl1pPr>
          </a:lstStyle>
          <a:p>
            <a:r>
              <a:rPr lang="en-US" dirty="0"/>
              <a:t>
              </a:t>
            </a: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4285058" y="1"/>
            <a:ext cx="4858941"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1942938" y="1881195"/>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513161" y="2958540"/>
            <a:ext cx="6857999" cy="94091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866216" y="1295400"/>
            <a:ext cx="209486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335860" y="1447800"/>
            <a:ext cx="3892549"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6" y="2895601"/>
            <a:ext cx="2094869"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467816-6EC0-42A1-BBB8-697EB1ACDE25}" type="datetime1">
              <a:rPr lang="en-US" smtClean="0"/>
              <a:pPr/>
              <a:t>10/20/2023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2" name="Rectangle 11"/>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4629150" y="1"/>
            <a:ext cx="4514850"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1312702" y="2958540"/>
            <a:ext cx="6857998" cy="94091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2740270" y="1881195"/>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 name="Title 1"/>
          <p:cNvSpPr>
            <a:spLocks noGrp="1"/>
          </p:cNvSpPr>
          <p:nvPr>
            <p:ph type="title"/>
          </p:nvPr>
        </p:nvSpPr>
        <p:spPr>
          <a:xfrm>
            <a:off x="865430" y="1693332"/>
            <a:ext cx="2895195"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1143000"/>
            <a:ext cx="242039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866216" y="3657600"/>
            <a:ext cx="2894409"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3CC56D-A639-4BFF-9FA8-3B921AEBB595}" type="datetime1">
              <a:rPr lang="en-US" smtClean="0"/>
              <a:pPr/>
              <a:t>10/20/2023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7133" y="4816639"/>
            <a:ext cx="2474555"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2413" y="1"/>
            <a:ext cx="9141585" cy="52578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 name="Title 1"/>
          <p:cNvSpPr>
            <a:spLocks noGrp="1"/>
          </p:cNvSpPr>
          <p:nvPr>
            <p:ph type="title"/>
          </p:nvPr>
        </p:nvSpPr>
        <p:spPr>
          <a:xfrm>
            <a:off x="866217" y="5077036"/>
            <a:ext cx="6619243"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685800"/>
            <a:ext cx="661924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866217" y="5647027"/>
            <a:ext cx="6619242"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4701A6-9A57-4CA8-8EE3-C146C50556EC}" type="datetime1">
              <a:rPr lang="en-US" smtClean="0"/>
              <a:pPr/>
              <a:t>10/20/2023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10" name="Rectangle 9"/>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6365830" y="2687173"/>
            <a:ext cx="2799010"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2414" y="2667001"/>
            <a:ext cx="9141585" cy="4190999"/>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2" name="Title 1"/>
          <p:cNvSpPr>
            <a:spLocks noGrp="1"/>
          </p:cNvSpPr>
          <p:nvPr>
            <p:ph type="title"/>
          </p:nvPr>
        </p:nvSpPr>
        <p:spPr>
          <a:xfrm>
            <a:off x="866216" y="1063416"/>
            <a:ext cx="6619244"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866216" y="3543300"/>
            <a:ext cx="6619244"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DFF24E0-906C-4AFA-B08F-5EB6036B5739}"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15" name="Rectangle 14"/>
          <p:cNvSpPr/>
          <p:nvPr userDrawn="1"/>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6365754" y="4156533"/>
            <a:ext cx="2809350"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0" y="4076701"/>
            <a:ext cx="9144000" cy="278129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1186408" y="980518"/>
            <a:ext cx="6340430"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3678766"/>
            <a:ext cx="5794329"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216" y="4350657"/>
            <a:ext cx="6619244"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C0E096-3B5A-4B50-AC2F-BD513AA9FA13}"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10" name="Rectangle 9"/>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65744" y="4164876"/>
            <a:ext cx="2810794"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2414" y="4076702"/>
            <a:ext cx="9141585" cy="2787954"/>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866216" y="2370667"/>
            <a:ext cx="6619245"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5033068"/>
            <a:ext cx="6619244"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0D320-5026-4C96-AABE-94F35D8764EC}"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66216" y="2617299"/>
            <a:ext cx="234687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866216" y="3193561"/>
            <a:ext cx="2346876"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384541" y="2603502"/>
            <a:ext cx="235903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384541" y="3193562"/>
            <a:ext cx="2359035"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15025" y="2617300"/>
            <a:ext cx="2370772"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915026" y="3193562"/>
            <a:ext cx="237353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3302978" y="2569634"/>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829301" y="2569634"/>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AD9726E-9829-4EDA-9A92-56BA56387CF5}" type="datetime1">
              <a:rPr lang="en-US" smtClean="0"/>
              <a:pPr/>
              <a:t>10/20/2023</a:t>
            </a:fld>
            <a:endParaRPr lang="en-US" dirty="0"/>
          </a:p>
        </p:txBody>
      </p:sp>
      <p:sp>
        <p:nvSpPr>
          <p:cNvPr id="8" name="Footer Placeholder 7"/>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66215" y="4532845"/>
            <a:ext cx="228782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000914"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866215" y="5109108"/>
            <a:ext cx="228782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29403" y="4532846"/>
            <a:ext cx="2285075"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561348" y="2603500"/>
            <a:ext cx="201843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426649" y="5184002"/>
            <a:ext cx="2287829"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87575" y="4532847"/>
            <a:ext cx="2287829"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6122273"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5987576" y="5184001"/>
            <a:ext cx="2287828"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1115"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51429"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B3257D8-47B8-43FA-AEB2-CD6AA42759EB}" type="datetime1">
              <a:rPr lang="en-US" smtClean="0"/>
              <a:pPr/>
              <a:t>10/20/2023</a:t>
            </a:fld>
            <a:endParaRPr lang="en-US" dirty="0"/>
          </a:p>
        </p:txBody>
      </p:sp>
      <p:sp>
        <p:nvSpPr>
          <p:cNvPr id="8" name="Footer Placeholder 7"/>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0CC4A-6506-45BB-96F7-519E3412A6D3}"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7" name="Title 1"/>
          <p:cNvSpPr>
            <a:spLocks noGrp="1"/>
          </p:cNvSpPr>
          <p:nvPr>
            <p:ph type="title"/>
          </p:nvPr>
        </p:nvSpPr>
        <p:spPr>
          <a:xfrm>
            <a:off x="849488" y="204952"/>
            <a:ext cx="7506235" cy="815865"/>
          </a:xfrm>
        </p:spPr>
        <p:txBody>
          <a:bodyPr/>
          <a:lstStyle>
            <a:lvl1pPr>
              <a:defRPr sz="3600"/>
            </a:lvl1pPr>
          </a:lstStyle>
          <a:p>
            <a:r>
              <a:rPr lang="en-US"/>
              <a:t>Click to edit Master title style</a:t>
            </a:r>
            <a:endParaRPr lang="en-US" dirty="0"/>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4266898" y="4850338"/>
            <a:ext cx="3731283" cy="32635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2415" y="1"/>
            <a:ext cx="5191885"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2272295" y="2864296"/>
            <a:ext cx="6858000" cy="1129412"/>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Vertical Title 1"/>
          <p:cNvSpPr>
            <a:spLocks noGrp="1"/>
          </p:cNvSpPr>
          <p:nvPr>
            <p:ph type="title" orient="vert"/>
          </p:nvPr>
        </p:nvSpPr>
        <p:spPr>
          <a:xfrm>
            <a:off x="6432567" y="1278468"/>
            <a:ext cx="1060450"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5" y="1278468"/>
            <a:ext cx="4685660"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FF98-79E9-4EC5-8DF5-3D6835AB0B0B}"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6" name="Group 5"/>
          <p:cNvGrpSpPr/>
          <p:nvPr userDrawn="1"/>
        </p:nvGrpSpPr>
        <p:grpSpPr>
          <a:xfrm>
            <a:off x="0" y="-2372"/>
            <a:ext cx="9144000" cy="6867027"/>
            <a:chOff x="0" y="-2372"/>
            <a:chExt cx="9144000" cy="6867027"/>
          </a:xfrm>
        </p:grpSpPr>
        <p:sp>
          <p:nvSpPr>
            <p:cNvPr id="8" name="Rectangle 7"/>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grpSp>
      <p:sp>
        <p:nvSpPr>
          <p:cNvPr id="16" name="Text Placeholder 4"/>
          <p:cNvSpPr>
            <a:spLocks noGrp="1"/>
          </p:cNvSpPr>
          <p:nvPr>
            <p:ph type="body" sz="quarter" idx="10" hasCustomPrompt="1"/>
          </p:nvPr>
        </p:nvSpPr>
        <p:spPr>
          <a:xfrm>
            <a:off x="508621" y="2199747"/>
            <a:ext cx="8092118" cy="720762"/>
          </a:xfrm>
        </p:spPr>
        <p:txBody>
          <a:bodyPr>
            <a:noAutofit/>
          </a:bodyPr>
          <a:lstStyle>
            <a:lvl1pPr marL="0" indent="0">
              <a:buNone/>
              <a:defRPr sz="5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7" name="Text Placeholder 4"/>
          <p:cNvSpPr>
            <a:spLocks noGrp="1"/>
          </p:cNvSpPr>
          <p:nvPr>
            <p:ph type="body" sz="quarter" idx="11" hasCustomPrompt="1"/>
          </p:nvPr>
        </p:nvSpPr>
        <p:spPr>
          <a:xfrm>
            <a:off x="508621" y="3130940"/>
            <a:ext cx="6260628" cy="538648"/>
          </a:xfrm>
        </p:spPr>
        <p:txBody>
          <a:bodyPr>
            <a:noAutofit/>
          </a:bodyPr>
          <a:lstStyle>
            <a:lvl1pPr marL="0" indent="0">
              <a:buNone/>
              <a:defRPr sz="28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8"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6335" y="5722035"/>
            <a:ext cx="463817" cy="347862"/>
          </a:xfrm>
          <a:prstGeom prst="rect">
            <a:avLst/>
          </a:prstGeom>
          <a:noFill/>
          <a:ln>
            <a:noFill/>
          </a:ln>
        </p:spPr>
      </p:pic>
      <p:pic>
        <p:nvPicPr>
          <p:cNvPr id="19"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1426" y="5076921"/>
            <a:ext cx="414968" cy="553291"/>
          </a:xfrm>
          <a:prstGeom prst="rect">
            <a:avLst/>
          </a:prstGeom>
        </p:spPr>
      </p:pic>
      <p:sp>
        <p:nvSpPr>
          <p:cNvPr id="20" name="Text Placeholder 4"/>
          <p:cNvSpPr>
            <a:spLocks noGrp="1"/>
          </p:cNvSpPr>
          <p:nvPr>
            <p:ph type="body" sz="quarter" idx="12" hasCustomPrompt="1"/>
          </p:nvPr>
        </p:nvSpPr>
        <p:spPr>
          <a:xfrm>
            <a:off x="508621" y="3722359"/>
            <a:ext cx="6260628" cy="538648"/>
          </a:xfrm>
        </p:spPr>
        <p:txBody>
          <a:bodyPr>
            <a:noAutofit/>
          </a:bodyPr>
          <a:lstStyle>
            <a:lvl1pPr marL="0" indent="0">
              <a:buNone/>
              <a:defRPr sz="32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Company</a:t>
            </a:r>
          </a:p>
        </p:txBody>
      </p:sp>
      <p:sp>
        <p:nvSpPr>
          <p:cNvPr id="21" name="Text Placeholder 4"/>
          <p:cNvSpPr>
            <a:spLocks noGrp="1"/>
          </p:cNvSpPr>
          <p:nvPr>
            <p:ph type="body" sz="quarter" idx="13" hasCustomPrompt="1"/>
          </p:nvPr>
        </p:nvSpPr>
        <p:spPr>
          <a:xfrm>
            <a:off x="976394" y="5084241"/>
            <a:ext cx="6260628" cy="538648"/>
          </a:xfrm>
        </p:spPr>
        <p:txBody>
          <a:bodyPr>
            <a:normAutofit/>
          </a:bodyPr>
          <a:lstStyle>
            <a:lvl1pPr marL="0" indent="0">
              <a:buNone/>
              <a:defRPr lang="en-US" sz="2800" kern="1200" baseline="0" dirty="0" smtClean="0">
                <a:solidFill>
                  <a:prstClr val="white"/>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Blog</a:t>
            </a:r>
          </a:p>
        </p:txBody>
      </p:sp>
      <p:sp>
        <p:nvSpPr>
          <p:cNvPr id="22" name="Text Placeholder 4"/>
          <p:cNvSpPr>
            <a:spLocks noGrp="1"/>
          </p:cNvSpPr>
          <p:nvPr>
            <p:ph type="body" sz="quarter" idx="14" hasCustomPrompt="1"/>
          </p:nvPr>
        </p:nvSpPr>
        <p:spPr>
          <a:xfrm>
            <a:off x="975923" y="5626642"/>
            <a:ext cx="6260628" cy="538648"/>
          </a:xfrm>
        </p:spPr>
        <p:txBody>
          <a:bodyPr>
            <a:normAutofit/>
          </a:bodyPr>
          <a:lstStyle>
            <a:lvl1pPr marL="0" indent="0">
              <a:buNone/>
              <a:defRPr lang="en-US" sz="2800" b="0" i="0" kern="1200" baseline="0" dirty="0" smtClean="0">
                <a:solidFill>
                  <a:prstClr val="white"/>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457200" rtl="0" eaLnBrk="1" latinLnBrk="0" hangingPunct="1">
              <a:spcBef>
                <a:spcPts val="1000"/>
              </a:spcBef>
              <a:spcAft>
                <a:spcPts val="0"/>
              </a:spcAft>
              <a:buClr>
                <a:schemeClr val="accent1"/>
              </a:buClr>
              <a:buSzPct val="80000"/>
              <a:buFont typeface="Wingdings 3" charset="2"/>
              <a:buNone/>
            </a:pPr>
            <a:r>
              <a:rPr lang="en-US" dirty="0"/>
              <a:t>Twitter</a:t>
            </a:r>
          </a:p>
        </p:txBody>
      </p:sp>
      <p:pic>
        <p:nvPicPr>
          <p:cNvPr id="24" name="Picture 23"/>
          <p:cNvPicPr>
            <a:picLocks noChangeAspect="1"/>
          </p:cNvPicPr>
          <p:nvPr userDrawn="1"/>
        </p:nvPicPr>
        <p:blipFill>
          <a:blip r:embed="rId5" cstate="print">
            <a:lum bright="70000" contrast="-70000"/>
            <a:extLst>
              <a:ext uri="{BEBA8EAE-BF5A-486C-A8C5-ECC9F3942E4B}">
                <a14:imgProps xmlns:a14="http://schemas.microsoft.com/office/drawing/2010/main">
                  <a14:imgLayer r:embed="rId6">
                    <a14:imgEffect>
                      <a14:backgroundRemoval t="606" b="98183" l="1333" r="97880">
                        <a14:foregroundMark x1="54210" y1="26408" x2="51908" y2="37916"/>
                      </a14:backgroundRemoval>
                    </a14:imgEffect>
                  </a14:imgLayer>
                </a14:imgProps>
              </a:ext>
              <a:ext uri="{28A0092B-C50C-407E-A947-70E740481C1C}">
                <a14:useLocalDpi xmlns:a14="http://schemas.microsoft.com/office/drawing/2010/main" val="0"/>
              </a:ext>
            </a:extLst>
          </a:blip>
          <a:stretch>
            <a:fillRect/>
          </a:stretch>
        </p:blipFill>
        <p:spPr>
          <a:xfrm>
            <a:off x="607872" y="4511405"/>
            <a:ext cx="318411" cy="424548"/>
          </a:xfrm>
          <a:prstGeom prst="rect">
            <a:avLst/>
          </a:prstGeom>
        </p:spPr>
      </p:pic>
      <p:sp>
        <p:nvSpPr>
          <p:cNvPr id="25" name="Text Placeholder 4"/>
          <p:cNvSpPr>
            <a:spLocks noGrp="1"/>
          </p:cNvSpPr>
          <p:nvPr>
            <p:ph type="body" sz="quarter" idx="15" hasCustomPrompt="1"/>
          </p:nvPr>
        </p:nvSpPr>
        <p:spPr>
          <a:xfrm>
            <a:off x="971134" y="4495639"/>
            <a:ext cx="6260628" cy="538648"/>
          </a:xfrm>
        </p:spPr>
        <p:txBody>
          <a:bodyPr>
            <a:normAutofit/>
          </a:bodyPr>
          <a:lstStyle>
            <a:lvl1pPr marL="0" indent="0">
              <a:buNone/>
              <a:defRPr lang="en-US" sz="2800" kern="1200" baseline="0" dirty="0" smtClean="0">
                <a:solidFill>
                  <a:prstClr val="white"/>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Email</a:t>
            </a:r>
          </a:p>
        </p:txBody>
      </p:sp>
    </p:spTree>
    <p:extLst>
      <p:ext uri="{BB962C8B-B14F-4D97-AF65-F5344CB8AC3E}">
        <p14:creationId xmlns:p14="http://schemas.microsoft.com/office/powerpoint/2010/main" val="224838944"/>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08621" y="2420471"/>
            <a:ext cx="8092118" cy="720762"/>
          </a:xfrm>
        </p:spPr>
        <p:txBody>
          <a:bodyPr>
            <a:noAutofit/>
          </a:bodyPr>
          <a:lstStyle>
            <a:lvl1pPr marL="0" indent="0">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8" name="Text Placeholder 4"/>
          <p:cNvSpPr>
            <a:spLocks noGrp="1"/>
          </p:cNvSpPr>
          <p:nvPr>
            <p:ph type="body" sz="quarter" idx="11" hasCustomPrompt="1"/>
          </p:nvPr>
        </p:nvSpPr>
        <p:spPr>
          <a:xfrm>
            <a:off x="508621" y="3335898"/>
            <a:ext cx="6260628" cy="538648"/>
          </a:xfrm>
        </p:spPr>
        <p:txBody>
          <a:bodyPr>
            <a:noAutofit/>
          </a:bodyPr>
          <a:lstStyle>
            <a:lvl1pPr marL="0" indent="0">
              <a:buNone/>
              <a:defRPr sz="36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9" name="Picture 4" descr="http://leonhunter.com/blog/wp-content/uploads/2012/09/twitte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335" y="5722035"/>
            <a:ext cx="463817" cy="347862"/>
          </a:xfrm>
          <a:prstGeom prst="rect">
            <a:avLst/>
          </a:prstGeom>
          <a:noFill/>
          <a:ln>
            <a:noFill/>
          </a:ln>
        </p:spPr>
      </p:pic>
      <p:pic>
        <p:nvPicPr>
          <p:cNvPr id="10"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426" y="5076921"/>
            <a:ext cx="414968" cy="553291"/>
          </a:xfrm>
          <a:prstGeom prst="rect">
            <a:avLst/>
          </a:prstGeom>
        </p:spPr>
      </p:pic>
      <p:sp>
        <p:nvSpPr>
          <p:cNvPr id="11" name="Text Placeholder 4"/>
          <p:cNvSpPr>
            <a:spLocks noGrp="1"/>
          </p:cNvSpPr>
          <p:nvPr>
            <p:ph type="body" sz="quarter" idx="12" hasCustomPrompt="1"/>
          </p:nvPr>
        </p:nvSpPr>
        <p:spPr>
          <a:xfrm>
            <a:off x="508621" y="4069211"/>
            <a:ext cx="6260628" cy="538648"/>
          </a:xfrm>
        </p:spPr>
        <p:txBody>
          <a:bodyPr/>
          <a:lstStyle>
            <a:lvl1pPr marL="0" indent="0">
              <a:buNone/>
              <a:defRPr sz="36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12" name="Text Placeholder 4"/>
          <p:cNvSpPr>
            <a:spLocks noGrp="1"/>
          </p:cNvSpPr>
          <p:nvPr>
            <p:ph type="body" sz="quarter" idx="13" hasCustomPrompt="1"/>
          </p:nvPr>
        </p:nvSpPr>
        <p:spPr>
          <a:xfrm>
            <a:off x="976394" y="5084241"/>
            <a:ext cx="6260628" cy="538648"/>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13" name="Text Placeholder 4"/>
          <p:cNvSpPr>
            <a:spLocks noGrp="1"/>
          </p:cNvSpPr>
          <p:nvPr>
            <p:ph type="body" sz="quarter" idx="14" hasCustomPrompt="1"/>
          </p:nvPr>
        </p:nvSpPr>
        <p:spPr>
          <a:xfrm>
            <a:off x="975923" y="5626642"/>
            <a:ext cx="6260628" cy="538648"/>
          </a:xfrm>
        </p:spPr>
        <p:txBody>
          <a:bodyPr/>
          <a:lstStyle>
            <a:lvl1pPr marL="0" indent="0">
              <a:buNone/>
              <a:defRPr>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Tree>
    <p:extLst>
      <p:ext uri="{BB962C8B-B14F-4D97-AF65-F5344CB8AC3E}">
        <p14:creationId xmlns:p14="http://schemas.microsoft.com/office/powerpoint/2010/main" val="312345340"/>
      </p:ext>
    </p:extLst>
  </p:cSld>
  <p:clrMapOvr>
    <a:masterClrMapping/>
  </p:clrMapOvr>
  <p:transition spd="slow">
    <p:push dir="u"/>
  </p:transition>
  <p:extLst>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9" name="Rectangle 18"/>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Title 1"/>
          <p:cNvSpPr>
            <a:spLocks noGrp="1"/>
          </p:cNvSpPr>
          <p:nvPr userDrawn="1">
            <p:ph type="title"/>
          </p:nvPr>
        </p:nvSpPr>
        <p:spPr>
          <a:xfrm>
            <a:off x="165538" y="2568464"/>
            <a:ext cx="8755961" cy="706964"/>
          </a:xfrm>
        </p:spPr>
        <p:txBody>
          <a:bodyPr/>
          <a:lstStyle>
            <a:lvl1pPr algn="ctr">
              <a:defRPr sz="4200" baseline="0"/>
            </a:lvl1pPr>
          </a:lstStyle>
          <a:p>
            <a:r>
              <a:rPr lang="en-US" dirty="0"/>
              <a:t>Click to edit Master title style</a:t>
            </a:r>
          </a:p>
        </p:txBody>
      </p:sp>
    </p:spTree>
    <p:extLst>
      <p:ext uri="{BB962C8B-B14F-4D97-AF65-F5344CB8AC3E}">
        <p14:creationId xmlns:p14="http://schemas.microsoft.com/office/powerpoint/2010/main" val="26054749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F17CA-4A86-4C3A-95D2-D7C09BFF20B2}"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5467350" y="402166"/>
            <a:ext cx="335914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3111338" y="1881195"/>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083724" y="2958542"/>
            <a:ext cx="6053670" cy="94091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866218" y="2677645"/>
            <a:ext cx="3263267"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5171669" y="2677645"/>
            <a:ext cx="2816534"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EBBE74-6BB1-4427-80C3-06D006DF12A3}" type="datetime1">
              <a:rPr lang="en-US" smtClean="0"/>
              <a:pPr/>
              <a:t>10/20/2023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2603501"/>
            <a:ext cx="3618869"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2603500"/>
            <a:ext cx="361886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DEEFE0-7B3C-42A2-8D4D-9BE0A5C7B159}" type="datetime1">
              <a:rPr lang="en-US" smtClean="0"/>
              <a:pPr/>
              <a:t>10/20/2023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2603500"/>
            <a:ext cx="36188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215" y="3179763"/>
            <a:ext cx="361886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2603500"/>
            <a:ext cx="361886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6533" y="3179763"/>
            <a:ext cx="361886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AC767F-A5AD-429B-9BFF-426813FBF92F}" type="datetime1">
              <a:rPr lang="en-US" smtClean="0"/>
              <a:pPr/>
              <a:t>10/20/2023</a:t>
            </a:fld>
            <a:endParaRPr lang="en-US" dirty="0"/>
          </a:p>
        </p:txBody>
      </p:sp>
      <p:sp>
        <p:nvSpPr>
          <p:cNvPr id="8" name="Footer Placeholder 7"/>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360223-F8BF-42A9-8F1F-3F9780214201}" type="datetime1">
              <a:rPr lang="en-US" smtClean="0"/>
              <a:pPr/>
              <a:t>10/20/2023</a:t>
            </a:fld>
            <a:endParaRPr lang="en-US" dirty="0"/>
          </a:p>
        </p:txBody>
      </p:sp>
      <p:sp>
        <p:nvSpPr>
          <p:cNvPr id="4" name="Footer Placeholder 3"/>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BD2904-230C-4C0A-839E-C6674429AE57}" type="datetime1">
              <a:rPr lang="en-US" smtClean="0"/>
              <a:pPr/>
              <a:t>10/20/2023</a:t>
            </a:fld>
            <a:endParaRPr lang="en-US" dirty="0"/>
          </a:p>
        </p:txBody>
      </p:sp>
      <p:sp>
        <p:nvSpPr>
          <p:cNvPr id="3" name="Footer Placeholder 2"/>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Rectangle 25"/>
          <p:cNvSpPr/>
          <p:nvPr/>
        </p:nvSpPr>
        <p:spPr>
          <a:xfrm>
            <a:off x="0" y="1"/>
            <a:ext cx="9144000" cy="6858000"/>
          </a:xfrm>
          <a:prstGeom prst="rect">
            <a:avLst/>
          </a:prstGeom>
          <a:blipFill>
            <a:blip r:embed="rId2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6368213" y="1797518"/>
            <a:ext cx="2474555"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userDrawn="1"/>
        </p:nvSpPr>
        <p:spPr bwMode="gray">
          <a:xfrm>
            <a:off x="2415" y="977463"/>
            <a:ext cx="9141585" cy="5887192"/>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 name="Title Placeholder 1"/>
          <p:cNvSpPr>
            <a:spLocks noGrp="1"/>
          </p:cNvSpPr>
          <p:nvPr>
            <p:ph type="title"/>
          </p:nvPr>
        </p:nvSpPr>
        <p:spPr bwMode="gray">
          <a:xfrm>
            <a:off x="849488" y="204952"/>
            <a:ext cx="7506235" cy="81586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66216" y="2603500"/>
            <a:ext cx="6571059"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8204" y="6394062"/>
            <a:ext cx="742949" cy="304799"/>
          </a:xfrm>
          <a:prstGeom prst="rect">
            <a:avLst/>
          </a:prstGeom>
        </p:spPr>
        <p:txBody>
          <a:bodyPr vert="horz" lIns="91440" tIns="45720" rIns="91440" bIns="45720" rtlCol="0" anchor="t"/>
          <a:lstStyle>
            <a:lvl1pPr algn="r">
              <a:defRPr sz="1000" b="1" i="0">
                <a:solidFill>
                  <a:schemeClr val="accent1"/>
                </a:solidFill>
              </a:defRPr>
            </a:lvl1pPr>
          </a:lstStyle>
          <a:p>
            <a:fld id="{A629CF9B-50FA-4F63-80ED-BF660B63E773}" type="datetime1">
              <a:rPr lang="en-US" smtClean="0"/>
              <a:pPr/>
              <a:t>10/20/2023</a:t>
            </a:fld>
            <a:endParaRPr lang="en-US" dirty="0"/>
          </a:p>
        </p:txBody>
      </p:sp>
      <p:sp>
        <p:nvSpPr>
          <p:cNvPr id="5" name="Footer Placeholder 4"/>
          <p:cNvSpPr>
            <a:spLocks noGrp="1"/>
          </p:cNvSpPr>
          <p:nvPr>
            <p:ph type="ftr" sz="quarter" idx="3"/>
          </p:nvPr>
        </p:nvSpPr>
        <p:spPr>
          <a:xfrm>
            <a:off x="396269" y="6391839"/>
            <a:ext cx="2894846"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Tree>
  </p:cSld>
  <p:clrMap bg1="lt1" tx1="dk1" bg2="lt2" tx2="dk2" accent1="accent1" accent2="accent2" accent3="accent3" accent4="accent4" accent5="accent5" accent6="accent6" hlink="hlink" folHlink="folHlink"/>
  <p:sldLayoutIdLst>
    <p:sldLayoutId id="2147483649" r:id="rId1"/>
    <p:sldLayoutId id="2147483687" r:id="rId2"/>
    <p:sldLayoutId id="2147483672" r:id="rId3"/>
    <p:sldLayoutId id="2147483650" r:id="rId4"/>
    <p:sldLayoutId id="2147483651" r:id="rId5"/>
    <p:sldLayoutId id="2147483652" r:id="rId6"/>
    <p:sldLayoutId id="2147483653" r:id="rId7"/>
    <p:sldLayoutId id="2147483654" r:id="rId8"/>
    <p:sldLayoutId id="2147483655" r:id="rId9"/>
    <p:sldLayoutId id="2147483656" r:id="rId10"/>
    <p:sldLayoutId id="2147483668" r:id="rId11"/>
    <p:sldLayoutId id="2147483667" r:id="rId12"/>
    <p:sldLayoutId id="2147483661" r:id="rId13"/>
    <p:sldLayoutId id="2147483664" r:id="rId14"/>
    <p:sldLayoutId id="2147483662" r:id="rId15"/>
    <p:sldLayoutId id="2147483669" r:id="rId16"/>
    <p:sldLayoutId id="2147483670" r:id="rId17"/>
    <p:sldLayoutId id="2147483658" r:id="rId18"/>
    <p:sldLayoutId id="2147483659" r:id="rId19"/>
    <p:sldLayoutId id="2147483675" r:id="rId20"/>
  </p:sldLayoutIdLst>
  <p:transition spd="slow">
    <p:push dir="u"/>
  </p:transition>
  <p:hf sldNum="0"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3"/>
          <p:cNvPicPr>
            <a:picLocks noChangeAspect="1" noChangeArrowheads="1"/>
          </p:cNvPicPr>
          <p:nvPr/>
        </p:nvPicPr>
        <p:blipFill>
          <a:blip r:embed="rId3" cstate="print"/>
          <a:srcRect/>
          <a:stretch>
            <a:fillRect/>
          </a:stretch>
        </p:blipFill>
        <p:spPr bwMode="auto">
          <a:xfrm>
            <a:off x="5509630" y="-967367"/>
            <a:ext cx="457099" cy="355260"/>
          </a:xfrm>
          <a:prstGeom prst="rect">
            <a:avLst/>
          </a:prstGeom>
          <a:ln>
            <a:noFill/>
          </a:ln>
          <a:effectLst>
            <a:outerShdw blurRad="292100" dist="139700" dir="2700000" algn="tl" rotWithShape="0">
              <a:srgbClr val="333333">
                <a:alpha val="65000"/>
              </a:srgbClr>
            </a:outerShdw>
          </a:effectLst>
        </p:spPr>
      </p:pic>
      <p:sp>
        <p:nvSpPr>
          <p:cNvPr id="16" name="ZoneTexte 15"/>
          <p:cNvSpPr txBox="1"/>
          <p:nvPr/>
        </p:nvSpPr>
        <p:spPr>
          <a:xfrm>
            <a:off x="0" y="1988459"/>
            <a:ext cx="9144000" cy="3847207"/>
          </a:xfrm>
          <a:prstGeom prst="rect">
            <a:avLst/>
          </a:prstGeom>
          <a:noFill/>
        </p:spPr>
        <p:txBody>
          <a:bodyPr wrap="square" rtlCol="0">
            <a:spAutoFit/>
          </a:bodyPr>
          <a:lstStyle/>
          <a:p>
            <a:pPr algn="ctr"/>
            <a:r>
              <a:rPr lang="fr-FR" sz="3600" b="1" dirty="0">
                <a:solidFill>
                  <a:schemeClr val="bg1"/>
                </a:solidFill>
                <a:latin typeface="+mj-lt"/>
              </a:rPr>
              <a:t>Mise en place d’une plateforme pour la gestion des employés et clients</a:t>
            </a:r>
          </a:p>
          <a:p>
            <a:pPr algn="ctr"/>
            <a:endParaRPr lang="fr-FR" sz="4300" b="1" dirty="0">
              <a:solidFill>
                <a:schemeClr val="bg1"/>
              </a:solidFill>
              <a:latin typeface="+mj-lt"/>
            </a:endParaRPr>
          </a:p>
          <a:p>
            <a:pPr algn="ctr"/>
            <a:endParaRPr lang="fr-FR" sz="4300" b="1" dirty="0">
              <a:solidFill>
                <a:schemeClr val="bg1"/>
              </a:solidFill>
              <a:latin typeface="+mj-lt"/>
            </a:endParaRPr>
          </a:p>
          <a:p>
            <a:pPr algn="ctr"/>
            <a:endParaRPr lang="fr-FR" sz="4300" b="1" dirty="0">
              <a:solidFill>
                <a:schemeClr val="bg1"/>
              </a:solidFill>
              <a:latin typeface="+mj-lt"/>
            </a:endParaRPr>
          </a:p>
          <a:p>
            <a:pPr algn="ctr"/>
            <a:endParaRPr lang="fr-FR" sz="4300" b="1" dirty="0">
              <a:solidFill>
                <a:schemeClr val="bg1"/>
              </a:solidFill>
              <a:latin typeface="+mj-lt"/>
              <a:ea typeface="Verdana" pitchFamily="34" charset="0"/>
              <a:cs typeface="Verdana" pitchFamily="34" charset="0"/>
            </a:endParaRPr>
          </a:p>
        </p:txBody>
      </p:sp>
      <p:sp>
        <p:nvSpPr>
          <p:cNvPr id="24" name="Rectangle 23"/>
          <p:cNvSpPr/>
          <p:nvPr/>
        </p:nvSpPr>
        <p:spPr>
          <a:xfrm>
            <a:off x="2133600" y="4610493"/>
            <a:ext cx="4929352" cy="1677382"/>
          </a:xfrm>
          <a:prstGeom prst="rect">
            <a:avLst/>
          </a:prstGeom>
        </p:spPr>
        <p:txBody>
          <a:bodyPr wrap="square">
            <a:spAutoFit/>
          </a:bodyPr>
          <a:lstStyle/>
          <a:p>
            <a:pPr algn="ctr"/>
            <a:r>
              <a:rPr lang="fr-FR" sz="2500" dirty="0">
                <a:solidFill>
                  <a:schemeClr val="bg1"/>
                </a:solidFill>
              </a:rPr>
              <a:t>Réalisé par:</a:t>
            </a:r>
          </a:p>
          <a:p>
            <a:pPr algn="ctr"/>
            <a:r>
              <a:rPr lang="fr-FR" sz="2500" dirty="0">
                <a:solidFill>
                  <a:schemeClr val="accent1"/>
                </a:solidFill>
              </a:rPr>
              <a:t>Mohammed Helmi </a:t>
            </a:r>
            <a:r>
              <a:rPr lang="fr-FR" sz="2500" dirty="0" err="1">
                <a:solidFill>
                  <a:schemeClr val="accent1"/>
                </a:solidFill>
              </a:rPr>
              <a:t>Lakhder</a:t>
            </a:r>
            <a:endParaRPr lang="fr-FR" sz="2800" dirty="0">
              <a:solidFill>
                <a:schemeClr val="accent1"/>
              </a:solidFill>
            </a:endParaRPr>
          </a:p>
          <a:p>
            <a:pPr algn="ctr"/>
            <a:r>
              <a:rPr lang="fr-FR" sz="2800" dirty="0">
                <a:solidFill>
                  <a:schemeClr val="bg1"/>
                </a:solidFill>
              </a:rPr>
              <a:t>Encadré par</a:t>
            </a:r>
            <a:r>
              <a:rPr lang="fr-FR" sz="2800" dirty="0">
                <a:solidFill>
                  <a:schemeClr val="accent1"/>
                </a:solidFill>
              </a:rPr>
              <a:t>                              </a:t>
            </a:r>
            <a:r>
              <a:rPr lang="fr-FR" sz="2800" dirty="0">
                <a:solidFill>
                  <a:schemeClr val="bg1"/>
                </a:solidFill>
              </a:rPr>
              <a:t> </a:t>
            </a:r>
          </a:p>
          <a:p>
            <a:pPr algn="ctr"/>
            <a:r>
              <a:rPr lang="fr-FR" sz="2400" dirty="0">
                <a:solidFill>
                  <a:schemeClr val="accent1"/>
                </a:solidFill>
              </a:rPr>
              <a:t>Mme </a:t>
            </a:r>
            <a:r>
              <a:rPr lang="fr-FR" sz="2400" dirty="0" err="1">
                <a:solidFill>
                  <a:schemeClr val="accent1"/>
                </a:solidFill>
              </a:rPr>
              <a:t>Kaouthar</a:t>
            </a:r>
            <a:r>
              <a:rPr lang="fr-FR" sz="2400" dirty="0">
                <a:solidFill>
                  <a:schemeClr val="accent1"/>
                </a:solidFill>
              </a:rPr>
              <a:t> </a:t>
            </a:r>
            <a:r>
              <a:rPr lang="fr-FR" sz="2400" dirty="0" err="1">
                <a:solidFill>
                  <a:schemeClr val="accent1"/>
                </a:solidFill>
              </a:rPr>
              <a:t>Kanzari</a:t>
            </a:r>
            <a:r>
              <a:rPr lang="fr-FR" sz="2500" dirty="0">
                <a:solidFill>
                  <a:schemeClr val="accent1"/>
                </a:solidFill>
              </a:rPr>
              <a:t> </a:t>
            </a:r>
          </a:p>
        </p:txBody>
      </p:sp>
      <p:sp>
        <p:nvSpPr>
          <p:cNvPr id="25" name="Rectangle 24"/>
          <p:cNvSpPr/>
          <p:nvPr/>
        </p:nvSpPr>
        <p:spPr>
          <a:xfrm>
            <a:off x="1061545" y="5259602"/>
            <a:ext cx="8082456" cy="1061829"/>
          </a:xfrm>
          <a:prstGeom prst="rect">
            <a:avLst/>
          </a:prstGeom>
        </p:spPr>
        <p:txBody>
          <a:bodyPr wrap="square">
            <a:spAutoFit/>
          </a:bodyPr>
          <a:lstStyle/>
          <a:p>
            <a:endParaRPr lang="fr-FR" sz="2100" dirty="0">
              <a:solidFill>
                <a:schemeClr val="bg1"/>
              </a:solidFill>
            </a:endParaRPr>
          </a:p>
          <a:p>
            <a:r>
              <a:rPr lang="fr-FR" sz="2100" dirty="0">
                <a:solidFill>
                  <a:schemeClr val="accent1"/>
                </a:solidFill>
              </a:rPr>
              <a:t>	</a:t>
            </a:r>
          </a:p>
          <a:p>
            <a:endParaRPr lang="fr-FR" sz="2100" dirty="0">
              <a:solidFill>
                <a:schemeClr val="accent1"/>
              </a:solidFill>
            </a:endParaRPr>
          </a:p>
        </p:txBody>
      </p:sp>
      <p:sp>
        <p:nvSpPr>
          <p:cNvPr id="7" name="ZoneTexte 6"/>
          <p:cNvSpPr txBox="1"/>
          <p:nvPr/>
        </p:nvSpPr>
        <p:spPr>
          <a:xfrm>
            <a:off x="0" y="6558455"/>
            <a:ext cx="9144000" cy="261610"/>
          </a:xfrm>
          <a:prstGeom prst="rect">
            <a:avLst/>
          </a:prstGeom>
          <a:noFill/>
        </p:spPr>
        <p:txBody>
          <a:bodyPr wrap="square" rtlCol="0">
            <a:spAutoFit/>
          </a:bodyPr>
          <a:lstStyle/>
          <a:p>
            <a:pPr algn="ctr"/>
            <a:r>
              <a:rPr lang="fr-FR" sz="1100" dirty="0">
                <a:solidFill>
                  <a:schemeClr val="bg2"/>
                </a:solidFill>
              </a:rPr>
              <a:t>Année universitaire 2022-2023</a:t>
            </a:r>
          </a:p>
        </p:txBody>
      </p:sp>
      <p:pic>
        <p:nvPicPr>
          <p:cNvPr id="1026" name="Picture 2">
            <a:extLst>
              <a:ext uri="{FF2B5EF4-FFF2-40B4-BE49-F238E27FC236}">
                <a16:creationId xmlns:a16="http://schemas.microsoft.com/office/drawing/2014/main" id="{2C75FC2E-7294-8648-E58B-12E8A489A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4" y="242842"/>
            <a:ext cx="2045002" cy="14607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76A8D9-E903-93A3-C1C0-F1DBF77427D2}"/>
              </a:ext>
            </a:extLst>
          </p:cNvPr>
          <p:cNvPicPr>
            <a:picLocks noChangeAspect="1"/>
          </p:cNvPicPr>
          <p:nvPr/>
        </p:nvPicPr>
        <p:blipFill>
          <a:blip r:embed="rId5"/>
          <a:stretch>
            <a:fillRect/>
          </a:stretch>
        </p:blipFill>
        <p:spPr>
          <a:xfrm>
            <a:off x="5355695" y="312349"/>
            <a:ext cx="3505548" cy="1246113"/>
          </a:xfrm>
          <a:prstGeom prst="rect">
            <a:avLst/>
          </a:prstGeom>
        </p:spPr>
      </p:pic>
      <p:sp>
        <p:nvSpPr>
          <p:cNvPr id="4" name="AutoShape 6" descr="Accueil">
            <a:extLst>
              <a:ext uri="{FF2B5EF4-FFF2-40B4-BE49-F238E27FC236}">
                <a16:creationId xmlns:a16="http://schemas.microsoft.com/office/drawing/2014/main" id="{4D179698-BEE3-84E5-1691-FA0F5ED67BE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La MAE assurances, première institution financière à intégrer les valeurs  humaines dans sa raison d'être | Tustex">
            <a:extLst>
              <a:ext uri="{FF2B5EF4-FFF2-40B4-BE49-F238E27FC236}">
                <a16:creationId xmlns:a16="http://schemas.microsoft.com/office/drawing/2014/main" id="{BCA6DD29-D48D-8B5D-4E24-D186C80F8A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653" y="3172916"/>
            <a:ext cx="1333893" cy="133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889817"/>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648126" cy="1020817"/>
          </a:xfrm>
        </p:spPr>
        <p:txBody>
          <a:bodyPr/>
          <a:lstStyle/>
          <a:p>
            <a:br>
              <a:rPr lang="fr-FR" sz="4100" b="1" dirty="0"/>
            </a:br>
            <a:br>
              <a:rPr lang="fr-FR" sz="4100" b="1" dirty="0"/>
            </a:br>
            <a:r>
              <a:rPr lang="fr-FR" sz="4100" b="1" dirty="0"/>
              <a:t>Analyse et spécification (1/3)</a:t>
            </a:r>
            <a:br>
              <a:rPr lang="fr-FR" dirty="0"/>
            </a:br>
            <a:r>
              <a:rPr lang="fr-FR" sz="2700" dirty="0"/>
              <a:t>Identification des acteurs</a:t>
            </a:r>
            <a:br>
              <a:rPr lang="fr-FR" dirty="0"/>
            </a:br>
            <a:br>
              <a:rPr lang="fr-FR" dirty="0"/>
            </a:br>
            <a:endParaRPr lang="fr-FR" dirty="0"/>
          </a:p>
        </p:txBody>
      </p:sp>
      <p:sp>
        <p:nvSpPr>
          <p:cNvPr id="4" name="Espace réservé du pied de page 3"/>
          <p:cNvSpPr>
            <a:spLocks noGrp="1"/>
          </p:cNvSpPr>
          <p:nvPr>
            <p:ph type="ftr" sz="quarter" idx="11"/>
          </p:nvPr>
        </p:nvSpPr>
        <p:spPr/>
        <p:txBody>
          <a:bodyPr/>
          <a:lstStyle/>
          <a:p>
            <a:r>
              <a:rPr lang="en-US"/>
              <a:t>
              </a:t>
            </a:r>
            <a:endParaRPr lang="en-US" dirty="0"/>
          </a:p>
        </p:txBody>
      </p:sp>
      <p:sp>
        <p:nvSpPr>
          <p:cNvPr id="5" name="Espace réservé du contenu 2"/>
          <p:cNvSpPr>
            <a:spLocks noGrp="1"/>
          </p:cNvSpPr>
          <p:nvPr>
            <p:ph idx="1"/>
          </p:nvPr>
        </p:nvSpPr>
        <p:spPr>
          <a:xfrm>
            <a:off x="457200" y="1600201"/>
            <a:ext cx="8229600" cy="4525963"/>
          </a:xfrm>
        </p:spPr>
        <p:txBody>
          <a:bodyPr/>
          <a:lstStyle/>
          <a:p>
            <a:pPr algn="ctr">
              <a:buNone/>
            </a:pPr>
            <a:endParaRPr lang="fr-FR" dirty="0">
              <a:solidFill>
                <a:srgbClr val="C00000"/>
              </a:solidFill>
            </a:endParaRPr>
          </a:p>
          <a:p>
            <a:pPr algn="ctr">
              <a:buNone/>
            </a:pPr>
            <a:endParaRPr lang="fr-FR" dirty="0">
              <a:solidFill>
                <a:srgbClr val="C00000"/>
              </a:solidFill>
            </a:endParaRPr>
          </a:p>
        </p:txBody>
      </p:sp>
      <p:sp>
        <p:nvSpPr>
          <p:cNvPr id="11" name="ZoneTexte 10"/>
          <p:cNvSpPr txBox="1"/>
          <p:nvPr/>
        </p:nvSpPr>
        <p:spPr>
          <a:xfrm>
            <a:off x="180446" y="5022930"/>
            <a:ext cx="5929410" cy="892552"/>
          </a:xfrm>
          <a:prstGeom prst="rect">
            <a:avLst/>
          </a:prstGeom>
          <a:noFill/>
        </p:spPr>
        <p:txBody>
          <a:bodyPr wrap="square" rtlCol="0">
            <a:spAutoFit/>
          </a:bodyPr>
          <a:lstStyle/>
          <a:p>
            <a:pPr algn="ctr"/>
            <a:r>
              <a:rPr lang="fr-FR" sz="2800" b="1" spc="50" dirty="0">
                <a:ln w="11430"/>
                <a:solidFill>
                  <a:schemeClr val="accent1">
                    <a:lumMod val="75000"/>
                  </a:schemeClr>
                </a:solidFill>
                <a:effectLst>
                  <a:outerShdw blurRad="38100" dist="38100" dir="2700000" algn="tl">
                    <a:srgbClr val="000000">
                      <a:alpha val="43137"/>
                    </a:srgbClr>
                  </a:outerShdw>
                </a:effectLst>
                <a:latin typeface="+mj-lt"/>
                <a:ea typeface="Verdana" pitchFamily="34" charset="0"/>
                <a:cs typeface="Times New Roman" pitchFamily="18" charset="0"/>
              </a:rPr>
              <a:t>Employé             Administrateur</a:t>
            </a:r>
          </a:p>
          <a:p>
            <a:pPr algn="ctr"/>
            <a:endParaRPr lang="fr-FR" sz="2400" b="1" dirty="0">
              <a:solidFill>
                <a:schemeClr val="accent1">
                  <a:lumMod val="75000"/>
                </a:schemeClr>
              </a:solidFill>
              <a:effectLst>
                <a:outerShdw blurRad="38100" dist="38100" dir="2700000" algn="tl">
                  <a:srgbClr val="000000">
                    <a:alpha val="43137"/>
                  </a:srgbClr>
                </a:outerShdw>
              </a:effectLst>
              <a:latin typeface="+mj-lt"/>
              <a:cs typeface="Times New Roman" pitchFamily="18" charset="0"/>
            </a:endParaRPr>
          </a:p>
        </p:txBody>
      </p:sp>
      <p:sp>
        <p:nvSpPr>
          <p:cNvPr id="12" name="ZoneTexte 11"/>
          <p:cNvSpPr txBox="1"/>
          <p:nvPr/>
        </p:nvSpPr>
        <p:spPr>
          <a:xfrm>
            <a:off x="6296891" y="4964789"/>
            <a:ext cx="2502228" cy="892552"/>
          </a:xfrm>
          <a:prstGeom prst="rect">
            <a:avLst/>
          </a:prstGeom>
          <a:noFill/>
        </p:spPr>
        <p:txBody>
          <a:bodyPr wrap="square" rtlCol="0">
            <a:spAutoFit/>
          </a:bodyPr>
          <a:lstStyle/>
          <a:p>
            <a:pPr algn="ctr"/>
            <a:r>
              <a:rPr lang="fr-FR" sz="2800" b="1" spc="50" dirty="0">
                <a:ln w="11430"/>
                <a:solidFill>
                  <a:schemeClr val="accent1">
                    <a:lumMod val="75000"/>
                  </a:schemeClr>
                </a:solidFill>
                <a:effectLst>
                  <a:outerShdw blurRad="38100" dist="38100" dir="2700000" algn="tl">
                    <a:srgbClr val="000000">
                      <a:alpha val="43137"/>
                    </a:srgbClr>
                  </a:outerShdw>
                </a:effectLst>
                <a:latin typeface="+mj-lt"/>
                <a:ea typeface="Verdana" pitchFamily="34" charset="0"/>
                <a:cs typeface="Times New Roman" pitchFamily="18" charset="0"/>
              </a:rPr>
              <a:t>client</a:t>
            </a:r>
          </a:p>
          <a:p>
            <a:pPr algn="ctr"/>
            <a:endParaRPr lang="fr-FR" sz="2400" b="1" dirty="0">
              <a:solidFill>
                <a:schemeClr val="accent1">
                  <a:lumMod val="75000"/>
                </a:schemeClr>
              </a:solidFill>
              <a:effectLst>
                <a:outerShdw blurRad="38100" dist="38100" dir="2700000" algn="tl">
                  <a:srgbClr val="000000">
                    <a:alpha val="43137"/>
                  </a:srgbClr>
                </a:outerShdw>
              </a:effectLst>
              <a:latin typeface="+mj-lt"/>
              <a:cs typeface="Times New Roman" pitchFamily="18" charset="0"/>
            </a:endParaRPr>
          </a:p>
        </p:txBody>
      </p:sp>
      <p:pic>
        <p:nvPicPr>
          <p:cNvPr id="19" name="Picture 3" descr="G:\USERS\userss.png"/>
          <p:cNvPicPr>
            <a:picLocks noChangeAspect="1" noChangeArrowheads="1"/>
          </p:cNvPicPr>
          <p:nvPr/>
        </p:nvPicPr>
        <p:blipFill>
          <a:blip r:embed="rId3"/>
          <a:srcRect/>
          <a:stretch>
            <a:fillRect/>
          </a:stretch>
        </p:blipFill>
        <p:spPr bwMode="auto">
          <a:xfrm>
            <a:off x="6476430" y="2339750"/>
            <a:ext cx="2357437" cy="2357437"/>
          </a:xfrm>
          <a:prstGeom prst="rect">
            <a:avLst/>
          </a:prstGeom>
          <a:noFill/>
          <a:ln w="9525">
            <a:noFill/>
            <a:miter lim="800000"/>
            <a:headEnd/>
            <a:tailEnd/>
          </a:ln>
        </p:spPr>
      </p:pic>
      <p:sp>
        <p:nvSpPr>
          <p:cNvPr id="17" name="Ellipse 16"/>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0" name="ZoneTexte 19"/>
          <p:cNvSpPr txBox="1"/>
          <p:nvPr/>
        </p:nvSpPr>
        <p:spPr>
          <a:xfrm>
            <a:off x="8388424" y="6093296"/>
            <a:ext cx="360040" cy="400110"/>
          </a:xfrm>
          <a:prstGeom prst="rect">
            <a:avLst/>
          </a:prstGeom>
          <a:noFill/>
        </p:spPr>
        <p:txBody>
          <a:bodyPr wrap="square" rtlCol="0">
            <a:spAutoFit/>
          </a:bodyPr>
          <a:lstStyle/>
          <a:p>
            <a:r>
              <a:rPr lang="fr-FR" sz="2000" b="1" dirty="0"/>
              <a:t>9</a:t>
            </a:r>
          </a:p>
        </p:txBody>
      </p:sp>
      <p:pic>
        <p:nvPicPr>
          <p:cNvPr id="6" name="Picture 2" descr="G:\USERS\user.png">
            <a:extLst>
              <a:ext uri="{FF2B5EF4-FFF2-40B4-BE49-F238E27FC236}">
                <a16:creationId xmlns:a16="http://schemas.microsoft.com/office/drawing/2014/main" id="{9984A79F-E065-B14C-4738-C14E28E61B52}"/>
              </a:ext>
            </a:extLst>
          </p:cNvPr>
          <p:cNvPicPr>
            <a:picLocks noChangeAspect="1" noChangeArrowheads="1"/>
          </p:cNvPicPr>
          <p:nvPr/>
        </p:nvPicPr>
        <p:blipFill>
          <a:blip r:embed="rId4"/>
          <a:srcRect/>
          <a:stretch>
            <a:fillRect/>
          </a:stretch>
        </p:blipFill>
        <p:spPr bwMode="auto">
          <a:xfrm>
            <a:off x="3702916" y="2303462"/>
            <a:ext cx="2251075" cy="2251075"/>
          </a:xfrm>
          <a:prstGeom prst="rect">
            <a:avLst/>
          </a:prstGeom>
          <a:noFill/>
          <a:ln w="9525">
            <a:noFill/>
            <a:miter lim="800000"/>
            <a:headEnd/>
            <a:tailEnd/>
          </a:ln>
        </p:spPr>
      </p:pic>
      <p:pic>
        <p:nvPicPr>
          <p:cNvPr id="7" name="Picture 3" descr="G:\USERS\userss.png">
            <a:extLst>
              <a:ext uri="{FF2B5EF4-FFF2-40B4-BE49-F238E27FC236}">
                <a16:creationId xmlns:a16="http://schemas.microsoft.com/office/drawing/2014/main" id="{7EF49499-A098-1AEC-F02B-B8D42C974D03}"/>
              </a:ext>
            </a:extLst>
          </p:cNvPr>
          <p:cNvPicPr>
            <a:picLocks noChangeAspect="1" noChangeArrowheads="1"/>
          </p:cNvPicPr>
          <p:nvPr/>
        </p:nvPicPr>
        <p:blipFill>
          <a:blip r:embed="rId3"/>
          <a:srcRect/>
          <a:stretch>
            <a:fillRect/>
          </a:stretch>
        </p:blipFill>
        <p:spPr bwMode="auto">
          <a:xfrm>
            <a:off x="180446" y="2189136"/>
            <a:ext cx="2357437" cy="2357437"/>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774250" cy="1020817"/>
          </a:xfrm>
        </p:spPr>
        <p:txBody>
          <a:bodyPr/>
          <a:lstStyle/>
          <a:p>
            <a:br>
              <a:rPr lang="fr-FR" sz="4100" b="1" dirty="0"/>
            </a:br>
            <a:br>
              <a:rPr lang="fr-FR" sz="4100" b="1" dirty="0"/>
            </a:br>
            <a:r>
              <a:rPr lang="fr-FR" sz="4100" b="1" dirty="0"/>
              <a:t>Analyse et spécification (2/3)</a:t>
            </a:r>
            <a:br>
              <a:rPr lang="fr-FR" sz="4100" dirty="0"/>
            </a:br>
            <a:r>
              <a:rPr lang="fr-FR" sz="2700" dirty="0"/>
              <a:t>Diagramme de cas d’utilisation globale</a:t>
            </a:r>
            <a:br>
              <a:rPr lang="fr-FR" sz="4100" dirty="0"/>
            </a:br>
            <a:br>
              <a:rPr lang="fr-FR" sz="4100" dirty="0"/>
            </a:br>
            <a:endParaRPr lang="fr-FR" sz="4100" dirty="0"/>
          </a:p>
        </p:txBody>
      </p:sp>
      <p:sp>
        <p:nvSpPr>
          <p:cNvPr id="32" name="Ellipse 3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33" name="ZoneTexte 32"/>
          <p:cNvSpPr txBox="1"/>
          <p:nvPr/>
        </p:nvSpPr>
        <p:spPr>
          <a:xfrm>
            <a:off x="8292662" y="6093296"/>
            <a:ext cx="646386" cy="400110"/>
          </a:xfrm>
          <a:prstGeom prst="rect">
            <a:avLst/>
          </a:prstGeom>
          <a:noFill/>
        </p:spPr>
        <p:txBody>
          <a:bodyPr wrap="square" rtlCol="0">
            <a:spAutoFit/>
          </a:bodyPr>
          <a:lstStyle/>
          <a:p>
            <a:r>
              <a:rPr lang="fr-FR" sz="2000" b="1" dirty="0"/>
              <a:t>10</a:t>
            </a:r>
          </a:p>
        </p:txBody>
      </p:sp>
      <p:pic>
        <p:nvPicPr>
          <p:cNvPr id="4" name="Picture 3">
            <a:extLst>
              <a:ext uri="{FF2B5EF4-FFF2-40B4-BE49-F238E27FC236}">
                <a16:creationId xmlns:a16="http://schemas.microsoft.com/office/drawing/2014/main" id="{27230993-B0D2-9D96-F700-41EB86970B24}"/>
              </a:ext>
            </a:extLst>
          </p:cNvPr>
          <p:cNvPicPr>
            <a:picLocks noChangeAspect="1"/>
          </p:cNvPicPr>
          <p:nvPr/>
        </p:nvPicPr>
        <p:blipFill>
          <a:blip r:embed="rId3"/>
          <a:stretch>
            <a:fillRect/>
          </a:stretch>
        </p:blipFill>
        <p:spPr>
          <a:xfrm>
            <a:off x="550718" y="1569027"/>
            <a:ext cx="7647122" cy="5288973"/>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837312" cy="1020817"/>
          </a:xfrm>
        </p:spPr>
        <p:txBody>
          <a:bodyPr/>
          <a:lstStyle/>
          <a:p>
            <a:br>
              <a:rPr lang="fr-FR" sz="5400" b="1" dirty="0"/>
            </a:br>
            <a:br>
              <a:rPr lang="fr-FR" sz="5400" b="1" dirty="0"/>
            </a:br>
            <a:r>
              <a:rPr lang="fr-FR" sz="4100" b="1" dirty="0"/>
              <a:t>Analyse et spécification (3/3)</a:t>
            </a:r>
            <a:br>
              <a:rPr lang="fr-FR" sz="5400" dirty="0"/>
            </a:br>
            <a:r>
              <a:rPr lang="fr-FR" sz="2700" dirty="0"/>
              <a:t>Besoins non fonctionnels</a:t>
            </a:r>
            <a:br>
              <a:rPr lang="fr-FR" sz="5400" dirty="0"/>
            </a:br>
            <a:br>
              <a:rPr lang="fr-FR" sz="5400" dirty="0"/>
            </a:br>
            <a:endParaRPr lang="fr-FR" dirty="0"/>
          </a:p>
        </p:txBody>
      </p:sp>
      <p:sp>
        <p:nvSpPr>
          <p:cNvPr id="4" name="Espace réservé du pied de page 3"/>
          <p:cNvSpPr>
            <a:spLocks noGrp="1"/>
          </p:cNvSpPr>
          <p:nvPr>
            <p:ph type="ftr" sz="quarter" idx="11"/>
          </p:nvPr>
        </p:nvSpPr>
        <p:spPr/>
        <p:txBody>
          <a:bodyPr/>
          <a:lstStyle/>
          <a:p>
            <a:r>
              <a:rPr lang="en-US"/>
              <a:t>
              </a:t>
            </a:r>
            <a:endParaRPr lang="en-US" dirty="0"/>
          </a:p>
        </p:txBody>
      </p:sp>
      <p:sp>
        <p:nvSpPr>
          <p:cNvPr id="80" name="Freeform 4"/>
          <p:cNvSpPr>
            <a:spLocks noEditPoints="1"/>
          </p:cNvSpPr>
          <p:nvPr/>
        </p:nvSpPr>
        <p:spPr bwMode="gray">
          <a:xfrm>
            <a:off x="2071670" y="2359019"/>
            <a:ext cx="5786478" cy="4000504"/>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rgbClr val="3DC5C5"/>
              </a:gs>
              <a:gs pos="100000">
                <a:srgbClr val="2045AE"/>
              </a:gs>
            </a:gsLst>
            <a:lin ang="5400000" scaled="1"/>
          </a:gradFill>
          <a:ln w="0">
            <a:noFill/>
            <a:prstDash val="solid"/>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nvGrpSpPr>
          <p:cNvPr id="81" name="Group 105"/>
          <p:cNvGrpSpPr/>
          <p:nvPr/>
        </p:nvGrpSpPr>
        <p:grpSpPr>
          <a:xfrm>
            <a:off x="3048487" y="1787516"/>
            <a:ext cx="1558645" cy="1428760"/>
            <a:chOff x="1620235" y="2638804"/>
            <a:chExt cx="1524723" cy="1600200"/>
          </a:xfrm>
        </p:grpSpPr>
        <p:sp>
          <p:nvSpPr>
            <p:cNvPr id="82" name="Oval 41"/>
            <p:cNvSpPr>
              <a:spLocks noChangeArrowheads="1"/>
            </p:cNvSpPr>
            <p:nvPr/>
          </p:nvSpPr>
          <p:spPr bwMode="gray">
            <a:xfrm rot="20827004">
              <a:off x="1745305" y="3629404"/>
              <a:ext cx="1133475" cy="609600"/>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83" name="Group 42"/>
            <p:cNvGrpSpPr>
              <a:grpSpLocks/>
            </p:cNvGrpSpPr>
            <p:nvPr/>
          </p:nvGrpSpPr>
          <p:grpSpPr bwMode="auto">
            <a:xfrm>
              <a:off x="1620235" y="2638804"/>
              <a:ext cx="1524723" cy="1441450"/>
              <a:chOff x="702" y="2112"/>
              <a:chExt cx="936" cy="860"/>
            </a:xfrm>
          </p:grpSpPr>
          <p:sp>
            <p:nvSpPr>
              <p:cNvPr id="84" name="Oval 43"/>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85" name="Oval 44"/>
              <p:cNvSpPr>
                <a:spLocks noChangeArrowheads="1"/>
              </p:cNvSpPr>
              <p:nvPr/>
            </p:nvSpPr>
            <p:spPr bwMode="gray">
              <a:xfrm>
                <a:off x="730" y="2133"/>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86" name="Oval 45"/>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87" name="Oval 46"/>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88" name="Text Box 47"/>
              <p:cNvSpPr txBox="1">
                <a:spLocks noChangeArrowheads="1"/>
              </p:cNvSpPr>
              <p:nvPr/>
            </p:nvSpPr>
            <p:spPr bwMode="gray">
              <a:xfrm>
                <a:off x="702" y="2377"/>
                <a:ext cx="936" cy="267"/>
              </a:xfrm>
              <a:prstGeom prst="rect">
                <a:avLst/>
              </a:prstGeom>
              <a:noFill/>
              <a:ln w="9525" algn="ctr">
                <a:noFill/>
                <a:miter lim="800000"/>
                <a:headEnd/>
                <a:tailEnd/>
              </a:ln>
              <a:effectLst/>
            </p:spPr>
            <p:txBody>
              <a:bodyPr wrap="square">
                <a:spAutoFit/>
              </a:bodyPr>
              <a:lstStyle/>
              <a:p>
                <a:pPr algn="ctr"/>
                <a:r>
                  <a:rPr lang="en-US" sz="2000" dirty="0" err="1"/>
                  <a:t>Rapidité</a:t>
                </a:r>
                <a:endParaRPr lang="en-US" sz="2000" dirty="0">
                  <a:latin typeface="+mn-lt"/>
                </a:endParaRPr>
              </a:p>
            </p:txBody>
          </p:sp>
        </p:grpSp>
      </p:grpSp>
      <p:grpSp>
        <p:nvGrpSpPr>
          <p:cNvPr id="89" name="Group 108"/>
          <p:cNvGrpSpPr/>
          <p:nvPr/>
        </p:nvGrpSpPr>
        <p:grpSpPr>
          <a:xfrm>
            <a:off x="4500562" y="4324039"/>
            <a:ext cx="2793856" cy="2035484"/>
            <a:chOff x="3871009" y="4634075"/>
            <a:chExt cx="1986875" cy="2035484"/>
          </a:xfrm>
        </p:grpSpPr>
        <p:sp>
          <p:nvSpPr>
            <p:cNvPr id="90" name="Oval 35"/>
            <p:cNvSpPr>
              <a:spLocks noChangeArrowheads="1"/>
            </p:cNvSpPr>
            <p:nvPr/>
          </p:nvSpPr>
          <p:spPr bwMode="gray">
            <a:xfrm rot="20876594">
              <a:off x="3905102" y="5912310"/>
              <a:ext cx="1676079" cy="757249"/>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91" name="Group 107"/>
            <p:cNvGrpSpPr/>
            <p:nvPr/>
          </p:nvGrpSpPr>
          <p:grpSpPr>
            <a:xfrm>
              <a:off x="3871009" y="4634075"/>
              <a:ext cx="1986875" cy="1938197"/>
              <a:chOff x="3799572" y="4526139"/>
              <a:chExt cx="1986875" cy="1938197"/>
            </a:xfrm>
          </p:grpSpPr>
          <p:sp>
            <p:nvSpPr>
              <p:cNvPr id="92" name="Oval 36"/>
              <p:cNvSpPr>
                <a:spLocks noChangeArrowheads="1"/>
              </p:cNvSpPr>
              <p:nvPr/>
            </p:nvSpPr>
            <p:spPr bwMode="gray">
              <a:xfrm>
                <a:off x="3799572" y="4526139"/>
                <a:ext cx="1986875" cy="193819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93" name="Oval 37"/>
              <p:cNvSpPr>
                <a:spLocks noChangeArrowheads="1"/>
              </p:cNvSpPr>
              <p:nvPr/>
            </p:nvSpPr>
            <p:spPr bwMode="gray">
              <a:xfrm>
                <a:off x="3826770" y="4541484"/>
                <a:ext cx="1940627" cy="1889517"/>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94" name="Oval 38"/>
              <p:cNvSpPr>
                <a:spLocks noChangeArrowheads="1"/>
              </p:cNvSpPr>
              <p:nvPr/>
            </p:nvSpPr>
            <p:spPr bwMode="gray">
              <a:xfrm>
                <a:off x="3857620" y="4572008"/>
                <a:ext cx="1846277" cy="176691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95" name="Oval 39"/>
              <p:cNvSpPr>
                <a:spLocks noChangeArrowheads="1"/>
              </p:cNvSpPr>
              <p:nvPr/>
            </p:nvSpPr>
            <p:spPr bwMode="gray">
              <a:xfrm>
                <a:off x="3978567" y="4656324"/>
                <a:ext cx="1642780" cy="1433364"/>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96" name="Text Box 40"/>
              <p:cNvSpPr txBox="1">
                <a:spLocks noChangeArrowheads="1"/>
              </p:cNvSpPr>
              <p:nvPr/>
            </p:nvSpPr>
            <p:spPr bwMode="gray">
              <a:xfrm>
                <a:off x="3868474" y="5315799"/>
                <a:ext cx="1870285" cy="369332"/>
              </a:xfrm>
              <a:prstGeom prst="rect">
                <a:avLst/>
              </a:prstGeom>
              <a:noFill/>
              <a:ln w="9525" algn="ctr">
                <a:noFill/>
                <a:miter lim="800000"/>
                <a:headEnd/>
                <a:tailEnd/>
              </a:ln>
              <a:effectLst/>
            </p:spPr>
            <p:txBody>
              <a:bodyPr wrap="square">
                <a:spAutoFit/>
              </a:bodyPr>
              <a:lstStyle/>
              <a:p>
                <a:pPr algn="ctr"/>
                <a:r>
                  <a:rPr lang="en-US" dirty="0"/>
                  <a:t> Gestion des </a:t>
                </a:r>
                <a:r>
                  <a:rPr lang="en-US" dirty="0" err="1"/>
                  <a:t>Erreurs</a:t>
                </a:r>
                <a:endParaRPr lang="en-US" dirty="0">
                  <a:latin typeface="+mn-lt"/>
                </a:endParaRPr>
              </a:p>
            </p:txBody>
          </p:sp>
        </p:grpSp>
      </p:grpSp>
      <p:grpSp>
        <p:nvGrpSpPr>
          <p:cNvPr id="97" name="Group 106"/>
          <p:cNvGrpSpPr/>
          <p:nvPr/>
        </p:nvGrpSpPr>
        <p:grpSpPr>
          <a:xfrm>
            <a:off x="1214414" y="2501895"/>
            <a:ext cx="1571636" cy="1571636"/>
            <a:chOff x="1285852" y="4143380"/>
            <a:chExt cx="1714512" cy="1819780"/>
          </a:xfrm>
        </p:grpSpPr>
        <p:sp>
          <p:nvSpPr>
            <p:cNvPr id="98" name="Oval 41"/>
            <p:cNvSpPr>
              <a:spLocks noChangeArrowheads="1"/>
            </p:cNvSpPr>
            <p:nvPr/>
          </p:nvSpPr>
          <p:spPr bwMode="gray">
            <a:xfrm rot="20827004">
              <a:off x="1403678" y="5214661"/>
              <a:ext cx="1416854" cy="748499"/>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99" name="Group 42"/>
            <p:cNvGrpSpPr>
              <a:grpSpLocks/>
            </p:cNvGrpSpPr>
            <p:nvPr/>
          </p:nvGrpSpPr>
          <p:grpSpPr bwMode="auto">
            <a:xfrm>
              <a:off x="1285852" y="4143380"/>
              <a:ext cx="1714512" cy="1769888"/>
              <a:chOff x="732" y="2112"/>
              <a:chExt cx="842" cy="860"/>
            </a:xfrm>
          </p:grpSpPr>
          <p:sp>
            <p:nvSpPr>
              <p:cNvPr id="100" name="Oval 43"/>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101" name="Oval 44"/>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102" name="Oval 45"/>
              <p:cNvSpPr>
                <a:spLocks noChangeArrowheads="1"/>
              </p:cNvSpPr>
              <p:nvPr/>
            </p:nvSpPr>
            <p:spPr bwMode="gray">
              <a:xfrm>
                <a:off x="776"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103" name="Oval 46"/>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104" name="Text Box 47"/>
              <p:cNvSpPr txBox="1">
                <a:spLocks noChangeArrowheads="1"/>
              </p:cNvSpPr>
              <p:nvPr/>
            </p:nvSpPr>
            <p:spPr bwMode="gray">
              <a:xfrm>
                <a:off x="877" y="2416"/>
                <a:ext cx="599" cy="225"/>
              </a:xfrm>
              <a:prstGeom prst="rect">
                <a:avLst/>
              </a:prstGeom>
              <a:noFill/>
              <a:ln w="9525" algn="ctr">
                <a:noFill/>
                <a:miter lim="800000"/>
                <a:headEnd/>
                <a:tailEnd/>
              </a:ln>
              <a:effectLst/>
            </p:spPr>
            <p:txBody>
              <a:bodyPr wrap="none">
                <a:spAutoFit/>
              </a:bodyPr>
              <a:lstStyle/>
              <a:p>
                <a:pPr algn="ctr"/>
                <a:r>
                  <a:rPr lang="fr-FR" sz="2000" dirty="0">
                    <a:latin typeface="+mn-lt"/>
                  </a:rPr>
                  <a:t>Fiabilité</a:t>
                </a:r>
                <a:endParaRPr lang="en-US" sz="2000" dirty="0">
                  <a:latin typeface="+mn-lt"/>
                </a:endParaRPr>
              </a:p>
            </p:txBody>
          </p:sp>
        </p:grpSp>
      </p:grpSp>
      <p:grpSp>
        <p:nvGrpSpPr>
          <p:cNvPr id="105" name="Group 108"/>
          <p:cNvGrpSpPr/>
          <p:nvPr/>
        </p:nvGrpSpPr>
        <p:grpSpPr>
          <a:xfrm>
            <a:off x="2214546" y="4002093"/>
            <a:ext cx="1785949" cy="1714512"/>
            <a:chOff x="3784624" y="4634075"/>
            <a:chExt cx="2159646" cy="2035484"/>
          </a:xfrm>
        </p:grpSpPr>
        <p:sp>
          <p:nvSpPr>
            <p:cNvPr id="106" name="Oval 35"/>
            <p:cNvSpPr>
              <a:spLocks noChangeArrowheads="1"/>
            </p:cNvSpPr>
            <p:nvPr/>
          </p:nvSpPr>
          <p:spPr bwMode="gray">
            <a:xfrm rot="20876594">
              <a:off x="3905102" y="5912310"/>
              <a:ext cx="1676079" cy="757249"/>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107" name="Group 107"/>
            <p:cNvGrpSpPr/>
            <p:nvPr/>
          </p:nvGrpSpPr>
          <p:grpSpPr>
            <a:xfrm>
              <a:off x="3784624" y="4634075"/>
              <a:ext cx="2159646" cy="1938197"/>
              <a:chOff x="3713187" y="4526139"/>
              <a:chExt cx="2159646" cy="1938197"/>
            </a:xfrm>
          </p:grpSpPr>
          <p:sp>
            <p:nvSpPr>
              <p:cNvPr id="108" name="Oval 36"/>
              <p:cNvSpPr>
                <a:spLocks noChangeArrowheads="1"/>
              </p:cNvSpPr>
              <p:nvPr/>
            </p:nvSpPr>
            <p:spPr bwMode="gray">
              <a:xfrm>
                <a:off x="3799572" y="4526139"/>
                <a:ext cx="1986875" cy="193819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109" name="Oval 37"/>
              <p:cNvSpPr>
                <a:spLocks noChangeArrowheads="1"/>
              </p:cNvSpPr>
              <p:nvPr/>
            </p:nvSpPr>
            <p:spPr bwMode="gray">
              <a:xfrm>
                <a:off x="3826770" y="4541484"/>
                <a:ext cx="1940627" cy="1889517"/>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110" name="Oval 38"/>
              <p:cNvSpPr>
                <a:spLocks noChangeArrowheads="1"/>
              </p:cNvSpPr>
              <p:nvPr/>
            </p:nvSpPr>
            <p:spPr bwMode="gray">
              <a:xfrm>
                <a:off x="3857620" y="4572008"/>
                <a:ext cx="1846277" cy="176691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111" name="Oval 39"/>
              <p:cNvSpPr>
                <a:spLocks noChangeArrowheads="1"/>
              </p:cNvSpPr>
              <p:nvPr/>
            </p:nvSpPr>
            <p:spPr bwMode="gray">
              <a:xfrm>
                <a:off x="3978567" y="4656324"/>
                <a:ext cx="1642780" cy="1433364"/>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112" name="Text Box 40"/>
              <p:cNvSpPr txBox="1">
                <a:spLocks noChangeArrowheads="1"/>
              </p:cNvSpPr>
              <p:nvPr/>
            </p:nvSpPr>
            <p:spPr bwMode="gray">
              <a:xfrm>
                <a:off x="3713187" y="5315799"/>
                <a:ext cx="2159646" cy="475014"/>
              </a:xfrm>
              <a:prstGeom prst="rect">
                <a:avLst/>
              </a:prstGeom>
              <a:noFill/>
              <a:ln w="9525" algn="ctr">
                <a:noFill/>
                <a:miter lim="800000"/>
                <a:headEnd/>
                <a:tailEnd/>
              </a:ln>
              <a:effectLst/>
            </p:spPr>
            <p:txBody>
              <a:bodyPr wrap="square">
                <a:spAutoFit/>
              </a:bodyPr>
              <a:lstStyle/>
              <a:p>
                <a:pPr algn="ctr"/>
                <a:r>
                  <a:rPr lang="fr-FR" sz="2000" dirty="0">
                    <a:latin typeface="+mn-lt"/>
                  </a:rPr>
                  <a:t>Sécurité</a:t>
                </a:r>
                <a:endParaRPr lang="en-US" sz="2000" dirty="0">
                  <a:latin typeface="+mn-lt"/>
                </a:endParaRPr>
              </a:p>
            </p:txBody>
          </p:sp>
        </p:grpSp>
      </p:grpSp>
      <p:sp>
        <p:nvSpPr>
          <p:cNvPr id="41" name="Ellipse 40"/>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2" name="ZoneTexte 41"/>
          <p:cNvSpPr txBox="1"/>
          <p:nvPr/>
        </p:nvSpPr>
        <p:spPr>
          <a:xfrm>
            <a:off x="8292662" y="6143173"/>
            <a:ext cx="646386" cy="400110"/>
          </a:xfrm>
          <a:prstGeom prst="rect">
            <a:avLst/>
          </a:prstGeom>
          <a:noFill/>
        </p:spPr>
        <p:txBody>
          <a:bodyPr wrap="square" rtlCol="0">
            <a:spAutoFit/>
          </a:bodyPr>
          <a:lstStyle/>
          <a:p>
            <a:r>
              <a:rPr lang="fr-FR" sz="2000" b="1" dirty="0"/>
              <a:t>11</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20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p:cTn id="12" dur="500" fill="hold"/>
                                        <p:tgtEl>
                                          <p:spTgt spid="81"/>
                                        </p:tgtEl>
                                        <p:attrNameLst>
                                          <p:attrName>ppt_w</p:attrName>
                                        </p:attrNameLst>
                                      </p:cBhvr>
                                      <p:tavLst>
                                        <p:tav tm="0">
                                          <p:val>
                                            <p:fltVal val="0"/>
                                          </p:val>
                                        </p:tav>
                                        <p:tav tm="100000">
                                          <p:val>
                                            <p:strVal val="#ppt_w"/>
                                          </p:val>
                                        </p:tav>
                                      </p:tavLst>
                                    </p:anim>
                                    <p:anim calcmode="lin" valueType="num">
                                      <p:cBhvr>
                                        <p:cTn id="13" dur="500" fill="hold"/>
                                        <p:tgtEl>
                                          <p:spTgt spid="81"/>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2000"/>
                                        <p:tgtEl>
                                          <p:spTgt spid="97"/>
                                        </p:tgtEl>
                                      </p:cBhvr>
                                    </p:animEffect>
                                  </p:childTnLst>
                                </p:cTn>
                              </p:par>
                              <p:par>
                                <p:cTn id="19" presetID="47" presetClass="exit" presetSubtype="0" fill="hold" nodeType="withEffect">
                                  <p:stCondLst>
                                    <p:cond delay="0"/>
                                  </p:stCondLst>
                                  <p:childTnLst>
                                    <p:animEffect transition="out" filter="fade">
                                      <p:cBhvr>
                                        <p:cTn id="20" dur="1000"/>
                                        <p:tgtEl>
                                          <p:spTgt spid="81"/>
                                        </p:tgtEl>
                                      </p:cBhvr>
                                    </p:animEffect>
                                    <p:anim calcmode="lin" valueType="num">
                                      <p:cBhvr>
                                        <p:cTn id="21" dur="1000"/>
                                        <p:tgtEl>
                                          <p:spTgt spid="81"/>
                                        </p:tgtEl>
                                        <p:attrNameLst>
                                          <p:attrName>ppt_x</p:attrName>
                                        </p:attrNameLst>
                                      </p:cBhvr>
                                      <p:tavLst>
                                        <p:tav tm="0">
                                          <p:val>
                                            <p:strVal val="ppt_x"/>
                                          </p:val>
                                        </p:tav>
                                        <p:tav tm="100000">
                                          <p:val>
                                            <p:strVal val="ppt_x"/>
                                          </p:val>
                                        </p:tav>
                                      </p:tavLst>
                                    </p:anim>
                                    <p:anim calcmode="lin" valueType="num">
                                      <p:cBhvr>
                                        <p:cTn id="22" dur="1000"/>
                                        <p:tgtEl>
                                          <p:spTgt spid="81"/>
                                        </p:tgtEl>
                                        <p:attrNameLst>
                                          <p:attrName>ppt_y</p:attrName>
                                        </p:attrNameLst>
                                      </p:cBhvr>
                                      <p:tavLst>
                                        <p:tav tm="0">
                                          <p:val>
                                            <p:strVal val="ppt_y"/>
                                          </p:val>
                                        </p:tav>
                                        <p:tav tm="100000">
                                          <p:val>
                                            <p:strVal val="ppt_y-.1"/>
                                          </p:val>
                                        </p:tav>
                                      </p:tavLst>
                                    </p:anim>
                                    <p:set>
                                      <p:cBhvr>
                                        <p:cTn id="23" dur="1" fill="hold">
                                          <p:stCondLst>
                                            <p:cond delay="999"/>
                                          </p:stCondLst>
                                        </p:cTn>
                                        <p:tgtEl>
                                          <p:spTgt spid="8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fade">
                                      <p:cBhvr>
                                        <p:cTn id="28" dur="2000"/>
                                        <p:tgtEl>
                                          <p:spTgt spid="105"/>
                                        </p:tgtEl>
                                      </p:cBhvr>
                                    </p:animEffect>
                                  </p:childTnLst>
                                </p:cTn>
                              </p:par>
                              <p:par>
                                <p:cTn id="29" presetID="47" presetClass="exit" presetSubtype="0" fill="hold" nodeType="withEffect">
                                  <p:stCondLst>
                                    <p:cond delay="0"/>
                                  </p:stCondLst>
                                  <p:childTnLst>
                                    <p:animEffect transition="out" filter="fade">
                                      <p:cBhvr>
                                        <p:cTn id="30" dur="1000"/>
                                        <p:tgtEl>
                                          <p:spTgt spid="97"/>
                                        </p:tgtEl>
                                      </p:cBhvr>
                                    </p:animEffect>
                                    <p:anim calcmode="lin" valueType="num">
                                      <p:cBhvr>
                                        <p:cTn id="31" dur="1000"/>
                                        <p:tgtEl>
                                          <p:spTgt spid="97"/>
                                        </p:tgtEl>
                                        <p:attrNameLst>
                                          <p:attrName>ppt_x</p:attrName>
                                        </p:attrNameLst>
                                      </p:cBhvr>
                                      <p:tavLst>
                                        <p:tav tm="0">
                                          <p:val>
                                            <p:strVal val="ppt_x"/>
                                          </p:val>
                                        </p:tav>
                                        <p:tav tm="100000">
                                          <p:val>
                                            <p:strVal val="ppt_x"/>
                                          </p:val>
                                        </p:tav>
                                      </p:tavLst>
                                    </p:anim>
                                    <p:anim calcmode="lin" valueType="num">
                                      <p:cBhvr>
                                        <p:cTn id="32" dur="1000"/>
                                        <p:tgtEl>
                                          <p:spTgt spid="97"/>
                                        </p:tgtEl>
                                        <p:attrNameLst>
                                          <p:attrName>ppt_y</p:attrName>
                                        </p:attrNameLst>
                                      </p:cBhvr>
                                      <p:tavLst>
                                        <p:tav tm="0">
                                          <p:val>
                                            <p:strVal val="ppt_y"/>
                                          </p:val>
                                        </p:tav>
                                        <p:tav tm="100000">
                                          <p:val>
                                            <p:strVal val="ppt_y-.1"/>
                                          </p:val>
                                        </p:tav>
                                      </p:tavLst>
                                    </p:anim>
                                    <p:set>
                                      <p:cBhvr>
                                        <p:cTn id="33" dur="1" fill="hold">
                                          <p:stCondLst>
                                            <p:cond delay="999"/>
                                          </p:stCondLst>
                                        </p:cTn>
                                        <p:tgtEl>
                                          <p:spTgt spid="9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2000"/>
                                        <p:tgtEl>
                                          <p:spTgt spid="89"/>
                                        </p:tgtEl>
                                      </p:cBhvr>
                                    </p:animEffect>
                                  </p:childTnLst>
                                </p:cTn>
                              </p:par>
                              <p:par>
                                <p:cTn id="39" presetID="47" presetClass="exit" presetSubtype="0" fill="hold" nodeType="withEffect">
                                  <p:stCondLst>
                                    <p:cond delay="0"/>
                                  </p:stCondLst>
                                  <p:childTnLst>
                                    <p:animEffect transition="out" filter="fade">
                                      <p:cBhvr>
                                        <p:cTn id="40" dur="1000"/>
                                        <p:tgtEl>
                                          <p:spTgt spid="105"/>
                                        </p:tgtEl>
                                      </p:cBhvr>
                                    </p:animEffect>
                                    <p:anim calcmode="lin" valueType="num">
                                      <p:cBhvr>
                                        <p:cTn id="41" dur="1000"/>
                                        <p:tgtEl>
                                          <p:spTgt spid="105"/>
                                        </p:tgtEl>
                                        <p:attrNameLst>
                                          <p:attrName>ppt_x</p:attrName>
                                        </p:attrNameLst>
                                      </p:cBhvr>
                                      <p:tavLst>
                                        <p:tav tm="0">
                                          <p:val>
                                            <p:strVal val="ppt_x"/>
                                          </p:val>
                                        </p:tav>
                                        <p:tav tm="100000">
                                          <p:val>
                                            <p:strVal val="ppt_x"/>
                                          </p:val>
                                        </p:tav>
                                      </p:tavLst>
                                    </p:anim>
                                    <p:anim calcmode="lin" valueType="num">
                                      <p:cBhvr>
                                        <p:cTn id="42" dur="1000"/>
                                        <p:tgtEl>
                                          <p:spTgt spid="105"/>
                                        </p:tgtEl>
                                        <p:attrNameLst>
                                          <p:attrName>ppt_y</p:attrName>
                                        </p:attrNameLst>
                                      </p:cBhvr>
                                      <p:tavLst>
                                        <p:tav tm="0">
                                          <p:val>
                                            <p:strVal val="ppt_y"/>
                                          </p:val>
                                        </p:tav>
                                        <p:tav tm="100000">
                                          <p:val>
                                            <p:strVal val="ppt_y-.1"/>
                                          </p:val>
                                        </p:tav>
                                      </p:tavLst>
                                    </p:anim>
                                    <p:set>
                                      <p:cBhvr>
                                        <p:cTn id="43" dur="1" fill="hold">
                                          <p:stCondLst>
                                            <p:cond delay="999"/>
                                          </p:stCondLst>
                                        </p:cTn>
                                        <p:tgtEl>
                                          <p:spTgt spid="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8" name="Ellipse 27"/>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9" name="ZoneTexte 28"/>
          <p:cNvSpPr txBox="1"/>
          <p:nvPr/>
        </p:nvSpPr>
        <p:spPr>
          <a:xfrm>
            <a:off x="8292662" y="6093296"/>
            <a:ext cx="646386" cy="400110"/>
          </a:xfrm>
          <a:prstGeom prst="rect">
            <a:avLst/>
          </a:prstGeom>
          <a:noFill/>
        </p:spPr>
        <p:txBody>
          <a:bodyPr wrap="square" rtlCol="0">
            <a:spAutoFit/>
          </a:bodyPr>
          <a:lstStyle/>
          <a:p>
            <a:r>
              <a:rPr lang="fr-FR" sz="2000" b="1" dirty="0"/>
              <a:t>12</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506235" cy="1020817"/>
          </a:xfrm>
        </p:spPr>
        <p:txBody>
          <a:bodyPr/>
          <a:lstStyle/>
          <a:p>
            <a:r>
              <a:rPr lang="fr-FR" sz="4100" b="1" dirty="0"/>
              <a:t>Conception (1/2)</a:t>
            </a:r>
            <a:br>
              <a:rPr lang="fr-FR" dirty="0"/>
            </a:br>
            <a:r>
              <a:rPr lang="fr-FR" sz="2700" dirty="0"/>
              <a:t>Architecture de l’application </a:t>
            </a:r>
          </a:p>
        </p:txBody>
      </p:sp>
      <p:sp>
        <p:nvSpPr>
          <p:cNvPr id="4" name="Espace réservé du pied de page 3"/>
          <p:cNvSpPr>
            <a:spLocks noGrp="1"/>
          </p:cNvSpPr>
          <p:nvPr>
            <p:ph type="ftr" sz="quarter" idx="11"/>
          </p:nvPr>
        </p:nvSpPr>
        <p:spPr/>
        <p:txBody>
          <a:bodyPr/>
          <a:lstStyle/>
          <a:p>
            <a:r>
              <a:rPr lang="en-US"/>
              <a:t>
              </a:t>
            </a:r>
            <a:endParaRPr lang="en-US" dirty="0"/>
          </a:p>
        </p:txBody>
      </p:sp>
      <p:pic>
        <p:nvPicPr>
          <p:cNvPr id="5" name="Image 4" descr="mvt_django.png"/>
          <p:cNvPicPr>
            <a:picLocks noChangeAspect="1"/>
          </p:cNvPicPr>
          <p:nvPr/>
        </p:nvPicPr>
        <p:blipFill>
          <a:blip r:embed="rId3"/>
          <a:stretch>
            <a:fillRect/>
          </a:stretch>
        </p:blipFill>
        <p:spPr>
          <a:xfrm>
            <a:off x="756744" y="1728952"/>
            <a:ext cx="7518400" cy="3962400"/>
          </a:xfrm>
          <a:prstGeom prst="rect">
            <a:avLst/>
          </a:prstGeom>
        </p:spPr>
      </p:pic>
      <p:sp>
        <p:nvSpPr>
          <p:cNvPr id="9" name="Rectangle à coins arrondis 8"/>
          <p:cNvSpPr/>
          <p:nvPr/>
        </p:nvSpPr>
        <p:spPr>
          <a:xfrm rot="20678063">
            <a:off x="908336" y="2713580"/>
            <a:ext cx="1224365" cy="687602"/>
          </a:xfrm>
          <a:prstGeom prst="wedgeRoundRectCallout">
            <a:avLst>
              <a:gd name="adj1" fmla="val -18814"/>
              <a:gd name="adj2" fmla="val 8966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a:t>appelle une page</a:t>
            </a:r>
          </a:p>
        </p:txBody>
      </p:sp>
      <p:sp>
        <p:nvSpPr>
          <p:cNvPr id="10" name="Rectangle à coins arrondis 9"/>
          <p:cNvSpPr/>
          <p:nvPr/>
        </p:nvSpPr>
        <p:spPr>
          <a:xfrm rot="20678063">
            <a:off x="2511164" y="2582201"/>
            <a:ext cx="1224365" cy="687602"/>
          </a:xfrm>
          <a:prstGeom prst="wedgeRoundRectCallout">
            <a:avLst>
              <a:gd name="adj1" fmla="val -18255"/>
              <a:gd name="adj2" fmla="val 9469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1" name="Rectangle à coins arrondis 10"/>
          <p:cNvSpPr/>
          <p:nvPr/>
        </p:nvSpPr>
        <p:spPr>
          <a:xfrm rot="20678063">
            <a:off x="4287412" y="2750365"/>
            <a:ext cx="1224365" cy="687602"/>
          </a:xfrm>
          <a:prstGeom prst="wedgeRoundRectCallout">
            <a:avLst>
              <a:gd name="adj1" fmla="val -15089"/>
              <a:gd name="adj2" fmla="val 9148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a:t>Exécuter la vue</a:t>
            </a:r>
          </a:p>
        </p:txBody>
      </p:sp>
      <p:sp>
        <p:nvSpPr>
          <p:cNvPr id="12" name="Ellipse 1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3" name="ZoneTexte 12"/>
          <p:cNvSpPr txBox="1"/>
          <p:nvPr/>
        </p:nvSpPr>
        <p:spPr>
          <a:xfrm>
            <a:off x="8292662" y="6093296"/>
            <a:ext cx="646386" cy="400110"/>
          </a:xfrm>
          <a:prstGeom prst="rect">
            <a:avLst/>
          </a:prstGeom>
          <a:noFill/>
        </p:spPr>
        <p:txBody>
          <a:bodyPr wrap="square" rtlCol="0">
            <a:spAutoFit/>
          </a:bodyPr>
          <a:lstStyle/>
          <a:p>
            <a:r>
              <a:rPr lang="fr-FR" sz="2000" b="1" dirty="0"/>
              <a:t>13</a:t>
            </a:r>
          </a:p>
        </p:txBody>
      </p:sp>
      <p:sp>
        <p:nvSpPr>
          <p:cNvPr id="14" name="ZoneTexte 13"/>
          <p:cNvSpPr txBox="1"/>
          <p:nvPr/>
        </p:nvSpPr>
        <p:spPr>
          <a:xfrm rot="20615559">
            <a:off x="2238703" y="2580486"/>
            <a:ext cx="1813034" cy="784830"/>
          </a:xfrm>
          <a:prstGeom prst="rect">
            <a:avLst/>
          </a:prstGeom>
          <a:noFill/>
        </p:spPr>
        <p:txBody>
          <a:bodyPr wrap="square" rtlCol="0">
            <a:spAutoFit/>
          </a:bodyPr>
          <a:lstStyle/>
          <a:p>
            <a:pPr algn="ctr"/>
            <a:r>
              <a:rPr lang="fr-FR" sz="1500" dirty="0"/>
              <a:t>Chargement</a:t>
            </a:r>
          </a:p>
          <a:p>
            <a:pPr algn="ctr"/>
            <a:r>
              <a:rPr lang="fr-FR" sz="1500" dirty="0"/>
              <a:t> de </a:t>
            </a:r>
          </a:p>
          <a:p>
            <a:pPr algn="ctr"/>
            <a:r>
              <a:rPr lang="fr-FR" sz="1500" dirty="0" err="1"/>
              <a:t>framework</a:t>
            </a:r>
            <a:endParaRPr lang="fr-FR" sz="1500" dirty="0"/>
          </a:p>
        </p:txBody>
      </p:sp>
      <p:sp>
        <p:nvSpPr>
          <p:cNvPr id="16" name="Rectangle à coins arrondis 15"/>
          <p:cNvSpPr/>
          <p:nvPr/>
        </p:nvSpPr>
        <p:spPr>
          <a:xfrm rot="20208370">
            <a:off x="5884984" y="1935815"/>
            <a:ext cx="1224365" cy="687602"/>
          </a:xfrm>
          <a:prstGeom prst="wedgeRoundRectCallout">
            <a:avLst>
              <a:gd name="adj1" fmla="val -11952"/>
              <a:gd name="adj2" fmla="val 11442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a:t>Récupère les données</a:t>
            </a:r>
          </a:p>
        </p:txBody>
      </p:sp>
      <p:sp>
        <p:nvSpPr>
          <p:cNvPr id="17" name="Rectangle à coins arrondis 16"/>
          <p:cNvSpPr/>
          <p:nvPr/>
        </p:nvSpPr>
        <p:spPr>
          <a:xfrm rot="11927238">
            <a:off x="5569676" y="4978559"/>
            <a:ext cx="1224365" cy="687602"/>
          </a:xfrm>
          <a:prstGeom prst="wedgeRoundRectCallout">
            <a:avLst>
              <a:gd name="adj1" fmla="val -18814"/>
              <a:gd name="adj2" fmla="val 8966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1500" dirty="0"/>
          </a:p>
        </p:txBody>
      </p:sp>
      <p:sp>
        <p:nvSpPr>
          <p:cNvPr id="18" name="ZoneTexte 17"/>
          <p:cNvSpPr txBox="1"/>
          <p:nvPr/>
        </p:nvSpPr>
        <p:spPr>
          <a:xfrm rot="1206397">
            <a:off x="5228897" y="4966531"/>
            <a:ext cx="1813034" cy="1015663"/>
          </a:xfrm>
          <a:prstGeom prst="rect">
            <a:avLst/>
          </a:prstGeom>
          <a:noFill/>
        </p:spPr>
        <p:txBody>
          <a:bodyPr wrap="square" rtlCol="0">
            <a:spAutoFit/>
          </a:bodyPr>
          <a:lstStyle/>
          <a:p>
            <a:pPr algn="ctr"/>
            <a:r>
              <a:rPr lang="fr-FR" sz="1500" dirty="0"/>
              <a:t>Génère un </a:t>
            </a:r>
            <a:br>
              <a:rPr lang="fr-FR" sz="1500" dirty="0"/>
            </a:br>
            <a:r>
              <a:rPr lang="fr-FR" sz="1500" dirty="0"/>
              <a:t>rendu HTML</a:t>
            </a:r>
          </a:p>
          <a:p>
            <a:pPr algn="ctr"/>
            <a:r>
              <a:rPr lang="fr-FR" sz="1500" dirty="0"/>
              <a:t> </a:t>
            </a:r>
          </a:p>
          <a:p>
            <a:pPr algn="ctr"/>
            <a:endParaRPr lang="fr-FR" sz="1500" dirty="0"/>
          </a:p>
        </p:txBody>
      </p:sp>
      <p:sp>
        <p:nvSpPr>
          <p:cNvPr id="19" name="Flèche gauche 18"/>
          <p:cNvSpPr/>
          <p:nvPr/>
        </p:nvSpPr>
        <p:spPr>
          <a:xfrm>
            <a:off x="6605752" y="6038194"/>
            <a:ext cx="1182413" cy="59909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lide(fromBottom)">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slide(fromBottom)">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slide(fromBottom)">
                                      <p:cBhvr>
                                        <p:cTn id="25" dur="500"/>
                                        <p:tgtEl>
                                          <p:spTgt spid="18"/>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lide(fromBottom)">
                                      <p:cBhvr>
                                        <p:cTn id="28" dur="500"/>
                                        <p:tgtEl>
                                          <p:spTgt spid="17"/>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slide(fromBottom)">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1" nodeType="clickEffect">
                                  <p:stCondLst>
                                    <p:cond delay="0"/>
                                  </p:stCondLst>
                                  <p:childTnLst>
                                    <p:animMotion origin="layout" path="M 8.33333E-7 -4.07407E-6 L -0.64844 -0.2574 " pathEditMode="relative" rAng="0" ptsTypes="AA">
                                      <p:cBhvr>
                                        <p:cTn id="39" dur="2000" fill="hold"/>
                                        <p:tgtEl>
                                          <p:spTgt spid="19"/>
                                        </p:tgtEl>
                                        <p:attrNameLst>
                                          <p:attrName>ppt_x</p:attrName>
                                          <p:attrName>ppt_y</p:attrName>
                                        </p:attrNameLst>
                                      </p:cBhvr>
                                      <p:rCtr x="-32400" y="-12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6" grpId="0" animBg="1"/>
      <p:bldP spid="17" grpId="0" animBg="1"/>
      <p:bldP spid="18" grpId="0"/>
      <p:bldP spid="19" grpId="0" animBg="1"/>
      <p:bldP spid="1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31" name="Titre 1"/>
          <p:cNvSpPr txBox="1">
            <a:spLocks/>
          </p:cNvSpPr>
          <p:nvPr/>
        </p:nvSpPr>
        <p:spPr bwMode="gray">
          <a:xfrm>
            <a:off x="849488" y="0"/>
            <a:ext cx="7711188" cy="1020817"/>
          </a:xfrm>
          <a:prstGeom prst="rect">
            <a:avLst/>
          </a:prstGeom>
        </p:spPr>
        <p:txBody>
          <a:bodyPr vert="horz" lIns="91440" tIns="45720" rIns="91440" bIns="45720" rtlCol="0" anchor="ctr">
            <a:noAutofit/>
          </a:bodyPr>
          <a:lstStyle/>
          <a:p>
            <a:pPr lvl="0">
              <a:spcBef>
                <a:spcPct val="0"/>
              </a:spcBef>
              <a:defRPr/>
            </a:pPr>
            <a:br>
              <a:rPr kumimoji="0" lang="fr-FR" sz="4100" b="1" i="0" u="none" strike="noStrike" kern="1200" cap="none" spc="0" normalizeH="0" baseline="0" noProof="0" dirty="0">
                <a:ln>
                  <a:noFill/>
                </a:ln>
                <a:solidFill>
                  <a:schemeClr val="bg2"/>
                </a:solidFill>
                <a:effectLst/>
                <a:uLnTx/>
                <a:uFillTx/>
                <a:latin typeface="+mj-lt"/>
                <a:ea typeface="+mj-ea"/>
                <a:cs typeface="+mj-cs"/>
              </a:rPr>
            </a:br>
            <a:br>
              <a:rPr kumimoji="0" lang="fr-FR" sz="4100" b="1" i="0" u="none" strike="noStrike" kern="1200" cap="none" spc="0" normalizeH="0" baseline="0" noProof="0" dirty="0">
                <a:ln>
                  <a:noFill/>
                </a:ln>
                <a:solidFill>
                  <a:schemeClr val="bg2"/>
                </a:solidFill>
                <a:effectLst/>
                <a:uLnTx/>
                <a:uFillTx/>
                <a:latin typeface="+mj-lt"/>
                <a:ea typeface="+mj-ea"/>
                <a:cs typeface="+mj-cs"/>
              </a:rPr>
            </a:br>
            <a:r>
              <a:rPr kumimoji="0" lang="fr-FR" sz="4100" b="1" i="0" u="none" strike="noStrike" kern="1200" cap="none" spc="0" normalizeH="0" baseline="0" noProof="0" dirty="0">
                <a:ln>
                  <a:noFill/>
                </a:ln>
                <a:solidFill>
                  <a:schemeClr val="bg2"/>
                </a:solidFill>
                <a:effectLst/>
                <a:uLnTx/>
                <a:uFillTx/>
                <a:latin typeface="+mj-lt"/>
                <a:ea typeface="+mj-ea"/>
                <a:cs typeface="+mj-cs"/>
              </a:rPr>
              <a:t>Conception(2/2)</a:t>
            </a:r>
            <a:br>
              <a:rPr kumimoji="0" lang="fr-FR" sz="4100" b="0" i="0" u="none" strike="noStrike" kern="1200" cap="none" spc="0" normalizeH="0" baseline="0" noProof="0" dirty="0">
                <a:ln>
                  <a:noFill/>
                </a:ln>
                <a:solidFill>
                  <a:schemeClr val="bg2"/>
                </a:solidFill>
                <a:effectLst/>
                <a:uLnTx/>
                <a:uFillTx/>
                <a:latin typeface="+mj-lt"/>
                <a:ea typeface="+mj-ea"/>
                <a:cs typeface="+mj-cs"/>
              </a:rPr>
            </a:br>
            <a:r>
              <a:rPr kumimoji="0" lang="fr-FR" sz="2700" b="0" i="0" u="none" strike="noStrike" kern="1200" cap="none" spc="0" normalizeH="0" baseline="0" noProof="0" dirty="0">
                <a:ln>
                  <a:noFill/>
                </a:ln>
                <a:solidFill>
                  <a:schemeClr val="bg2"/>
                </a:solidFill>
                <a:effectLst/>
                <a:uLnTx/>
                <a:uFillTx/>
                <a:latin typeface="+mj-lt"/>
                <a:ea typeface="+mj-ea"/>
                <a:cs typeface="+mj-cs"/>
              </a:rPr>
              <a:t> </a:t>
            </a:r>
            <a:r>
              <a:rPr lang="fr-FR" sz="2700" dirty="0">
                <a:solidFill>
                  <a:schemeClr val="bg2"/>
                </a:solidFill>
              </a:rPr>
              <a:t>Diagramme de classe </a:t>
            </a:r>
            <a:br>
              <a:rPr kumimoji="0" lang="fr-FR" sz="4100" b="0" i="0" u="none" strike="noStrike" kern="1200" cap="none" spc="0" normalizeH="0" baseline="0" noProof="0" dirty="0">
                <a:ln>
                  <a:noFill/>
                </a:ln>
                <a:solidFill>
                  <a:schemeClr val="bg2"/>
                </a:solidFill>
                <a:effectLst/>
                <a:uLnTx/>
                <a:uFillTx/>
                <a:latin typeface="+mj-lt"/>
                <a:ea typeface="+mj-ea"/>
                <a:cs typeface="+mj-cs"/>
              </a:rPr>
            </a:br>
            <a:br>
              <a:rPr kumimoji="0" lang="fr-FR" sz="4100" b="0" i="0" u="none" strike="noStrike" kern="1200" cap="none" spc="0" normalizeH="0" baseline="0" noProof="0" dirty="0">
                <a:ln>
                  <a:noFill/>
                </a:ln>
                <a:solidFill>
                  <a:schemeClr val="bg2"/>
                </a:solidFill>
                <a:effectLst/>
                <a:uLnTx/>
                <a:uFillTx/>
                <a:latin typeface="+mj-lt"/>
                <a:ea typeface="+mj-ea"/>
                <a:cs typeface="+mj-cs"/>
              </a:rPr>
            </a:br>
            <a:endParaRPr kumimoji="0" lang="fr-FR" sz="4100" b="0" i="0" u="none" strike="noStrike" kern="1200" cap="none" spc="0" normalizeH="0" baseline="0" noProof="0" dirty="0">
              <a:ln>
                <a:noFill/>
              </a:ln>
              <a:solidFill>
                <a:schemeClr val="bg2"/>
              </a:solidFill>
              <a:effectLst/>
              <a:uLnTx/>
              <a:uFillTx/>
              <a:latin typeface="+mj-lt"/>
              <a:ea typeface="+mj-ea"/>
              <a:cs typeface="+mj-cs"/>
            </a:endParaRPr>
          </a:p>
        </p:txBody>
      </p:sp>
      <p:sp>
        <p:nvSpPr>
          <p:cNvPr id="73" name="Ellipse 72"/>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75" name="ZoneTexte 74"/>
          <p:cNvSpPr txBox="1"/>
          <p:nvPr/>
        </p:nvSpPr>
        <p:spPr>
          <a:xfrm>
            <a:off x="8292662" y="6093296"/>
            <a:ext cx="646386" cy="400110"/>
          </a:xfrm>
          <a:prstGeom prst="rect">
            <a:avLst/>
          </a:prstGeom>
          <a:noFill/>
        </p:spPr>
        <p:txBody>
          <a:bodyPr wrap="square" rtlCol="0">
            <a:spAutoFit/>
          </a:bodyPr>
          <a:lstStyle/>
          <a:p>
            <a:r>
              <a:rPr lang="fr-FR" sz="2000" b="1" dirty="0"/>
              <a:t>14</a:t>
            </a:r>
          </a:p>
        </p:txBody>
      </p:sp>
      <p:pic>
        <p:nvPicPr>
          <p:cNvPr id="17" name="Picture 16">
            <a:extLst>
              <a:ext uri="{FF2B5EF4-FFF2-40B4-BE49-F238E27FC236}">
                <a16:creationId xmlns:a16="http://schemas.microsoft.com/office/drawing/2014/main" id="{C094085C-0630-9644-718C-0666CA42866D}"/>
              </a:ext>
            </a:extLst>
          </p:cNvPr>
          <p:cNvPicPr>
            <a:picLocks noChangeAspect="1"/>
          </p:cNvPicPr>
          <p:nvPr/>
        </p:nvPicPr>
        <p:blipFill>
          <a:blip r:embed="rId3"/>
          <a:stretch>
            <a:fillRect/>
          </a:stretch>
        </p:blipFill>
        <p:spPr>
          <a:xfrm>
            <a:off x="935181" y="1465117"/>
            <a:ext cx="6930737" cy="5392883"/>
          </a:xfrm>
          <a:prstGeom prst="rect">
            <a:avLst/>
          </a:prstGeom>
        </p:spPr>
      </p:pic>
    </p:spTree>
    <p:extLst>
      <p:ext uri="{BB962C8B-B14F-4D97-AF65-F5344CB8AC3E}">
        <p14:creationId xmlns:p14="http://schemas.microsoft.com/office/powerpoint/2010/main" val="12936277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Analyse et 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8" name="Ellipse 27"/>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9" name="ZoneTexte 28"/>
          <p:cNvSpPr txBox="1"/>
          <p:nvPr/>
        </p:nvSpPr>
        <p:spPr>
          <a:xfrm>
            <a:off x="8292662" y="6093296"/>
            <a:ext cx="646386" cy="400110"/>
          </a:xfrm>
          <a:prstGeom prst="rect">
            <a:avLst/>
          </a:prstGeom>
          <a:noFill/>
        </p:spPr>
        <p:txBody>
          <a:bodyPr wrap="square" rtlCol="0">
            <a:spAutoFit/>
          </a:bodyPr>
          <a:lstStyle/>
          <a:p>
            <a:r>
              <a:rPr lang="fr-FR" sz="2000" b="1" dirty="0"/>
              <a:t>15</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8" name="Rectangle 7"/>
          <p:cNvSpPr/>
          <p:nvPr/>
        </p:nvSpPr>
        <p:spPr>
          <a:xfrm>
            <a:off x="2918903" y="1896961"/>
            <a:ext cx="4617014" cy="4801314"/>
          </a:xfrm>
          <a:prstGeom prst="rect">
            <a:avLst/>
          </a:prstGeom>
        </p:spPr>
        <p:txBody>
          <a:bodyPr wrap="square">
            <a:spAutoFit/>
          </a:bodyPr>
          <a:lstStyle/>
          <a:p>
            <a:r>
              <a:rPr lang="fr-FR" dirty="0"/>
              <a:t>Éditeur de code</a:t>
            </a:r>
          </a:p>
          <a:p>
            <a:endParaRPr lang="fr-FR" dirty="0"/>
          </a:p>
          <a:p>
            <a:endParaRPr lang="fr-FR" dirty="0"/>
          </a:p>
          <a:p>
            <a:r>
              <a:rPr lang="fr-FR" dirty="0"/>
              <a:t>Gestion de bases de données</a:t>
            </a:r>
          </a:p>
          <a:p>
            <a:endParaRPr lang="fr-FR" dirty="0"/>
          </a:p>
          <a:p>
            <a:endParaRPr lang="fr-FR" dirty="0"/>
          </a:p>
          <a:p>
            <a:r>
              <a:rPr lang="fr-FR" dirty="0"/>
              <a:t>Modélisation des diagrammes</a:t>
            </a:r>
          </a:p>
          <a:p>
            <a:endParaRPr lang="fr-FR" dirty="0"/>
          </a:p>
          <a:p>
            <a:endParaRPr lang="fr-FR" dirty="0"/>
          </a:p>
          <a:p>
            <a:endParaRPr lang="fr-FR" dirty="0"/>
          </a:p>
          <a:p>
            <a:r>
              <a:rPr lang="fr-FR" dirty="0" err="1"/>
              <a:t>framework</a:t>
            </a:r>
            <a:r>
              <a:rPr lang="fr-FR" dirty="0"/>
              <a:t> de développement</a:t>
            </a:r>
          </a:p>
          <a:p>
            <a:endParaRPr lang="fr-FR" dirty="0"/>
          </a:p>
          <a:p>
            <a:endParaRPr lang="fr-FR" dirty="0"/>
          </a:p>
          <a:p>
            <a:endParaRPr lang="fr-FR" dirty="0"/>
          </a:p>
          <a:p>
            <a:endParaRPr lang="fr-FR" dirty="0"/>
          </a:p>
          <a:p>
            <a:r>
              <a:rPr lang="en-US" dirty="0"/>
              <a:t>technologies front-end</a:t>
            </a:r>
            <a:r>
              <a:rPr lang="fr-FR" dirty="0"/>
              <a:t> </a:t>
            </a:r>
          </a:p>
          <a:p>
            <a:endParaRPr lang="fr-FR" dirty="0"/>
          </a:p>
        </p:txBody>
      </p:sp>
      <p:sp>
        <p:nvSpPr>
          <p:cNvPr id="9" name="Rectangle 8"/>
          <p:cNvSpPr/>
          <p:nvPr/>
        </p:nvSpPr>
        <p:spPr>
          <a:xfrm>
            <a:off x="2918903" y="4337594"/>
            <a:ext cx="377026" cy="1477328"/>
          </a:xfrm>
          <a:prstGeom prst="rect">
            <a:avLst/>
          </a:prstGeom>
        </p:spPr>
        <p:txBody>
          <a:bodyPr wrap="none">
            <a:spAutoFit/>
          </a:bodyPr>
          <a:lstStyle/>
          <a:p>
            <a:r>
              <a:rPr lang="fr-FR" dirty="0"/>
              <a:t>  </a:t>
            </a:r>
          </a:p>
          <a:p>
            <a:endParaRPr lang="fr-FR" dirty="0"/>
          </a:p>
          <a:p>
            <a:endParaRPr lang="fr-FR" dirty="0"/>
          </a:p>
          <a:p>
            <a:r>
              <a:rPr lang="fr-FR" dirty="0"/>
              <a:t>   </a:t>
            </a:r>
          </a:p>
          <a:p>
            <a:r>
              <a:rPr lang="fr-FR" dirty="0"/>
              <a:t> </a:t>
            </a:r>
          </a:p>
        </p:txBody>
      </p:sp>
      <p:sp>
        <p:nvSpPr>
          <p:cNvPr id="14" name="Rectangle 13"/>
          <p:cNvSpPr/>
          <p:nvPr/>
        </p:nvSpPr>
        <p:spPr>
          <a:xfrm>
            <a:off x="11780" y="8552381"/>
            <a:ext cx="2745683" cy="369332"/>
          </a:xfrm>
          <a:prstGeom prst="rect">
            <a:avLst/>
          </a:prstGeom>
        </p:spPr>
        <p:txBody>
          <a:bodyPr wrap="square">
            <a:spAutoFit/>
          </a:bodyPr>
          <a:lstStyle/>
          <a:p>
            <a:r>
              <a:rPr lang="fr-FR" dirty="0"/>
              <a:t>.</a:t>
            </a:r>
          </a:p>
        </p:txBody>
      </p:sp>
      <p:sp>
        <p:nvSpPr>
          <p:cNvPr id="15" name="Titre 1"/>
          <p:cNvSpPr>
            <a:spLocks noGrp="1"/>
          </p:cNvSpPr>
          <p:nvPr>
            <p:ph type="title"/>
          </p:nvPr>
        </p:nvSpPr>
        <p:spPr>
          <a:xfrm>
            <a:off x="849488" y="0"/>
            <a:ext cx="7506235" cy="1020817"/>
          </a:xfrm>
        </p:spPr>
        <p:txBody>
          <a:bodyPr/>
          <a:lstStyle/>
          <a:p>
            <a:r>
              <a:rPr lang="fr-FR" sz="4100" b="1" dirty="0"/>
              <a:t>Réalisation (1/13)</a:t>
            </a:r>
            <a:br>
              <a:rPr lang="fr-FR" dirty="0"/>
            </a:br>
            <a:r>
              <a:rPr lang="fr-FR" sz="2700" dirty="0"/>
              <a:t>Environnement de travail</a:t>
            </a:r>
          </a:p>
        </p:txBody>
      </p:sp>
      <p:sp>
        <p:nvSpPr>
          <p:cNvPr id="16" name="Ellipse 1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7" name="ZoneTexte 16"/>
          <p:cNvSpPr txBox="1"/>
          <p:nvPr/>
        </p:nvSpPr>
        <p:spPr>
          <a:xfrm>
            <a:off x="8292662" y="6093296"/>
            <a:ext cx="646386" cy="400110"/>
          </a:xfrm>
          <a:prstGeom prst="rect">
            <a:avLst/>
          </a:prstGeom>
          <a:noFill/>
        </p:spPr>
        <p:txBody>
          <a:bodyPr wrap="square" rtlCol="0">
            <a:spAutoFit/>
          </a:bodyPr>
          <a:lstStyle/>
          <a:p>
            <a:r>
              <a:rPr lang="fr-FR" sz="2000" b="1" dirty="0"/>
              <a:t>16</a:t>
            </a:r>
          </a:p>
        </p:txBody>
      </p:sp>
      <p:pic>
        <p:nvPicPr>
          <p:cNvPr id="2052" name="Picture 4" descr="Microsoft Apps">
            <a:extLst>
              <a:ext uri="{FF2B5EF4-FFF2-40B4-BE49-F238E27FC236}">
                <a16:creationId xmlns:a16="http://schemas.microsoft.com/office/drawing/2014/main" id="{2F87EE02-DABC-B1B7-6E04-8532CAF59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726" y="1646312"/>
            <a:ext cx="649966" cy="6499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stgreSQL - Wikipedia">
            <a:extLst>
              <a:ext uri="{FF2B5EF4-FFF2-40B4-BE49-F238E27FC236}">
                <a16:creationId xmlns:a16="http://schemas.microsoft.com/office/drawing/2014/main" id="{8DC29364-DBCF-BE45-D6C0-410033CAE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457" y="2638583"/>
            <a:ext cx="528380" cy="5451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tarUML — Wikipédia">
            <a:extLst>
              <a:ext uri="{FF2B5EF4-FFF2-40B4-BE49-F238E27FC236}">
                <a16:creationId xmlns:a16="http://schemas.microsoft.com/office/drawing/2014/main" id="{34880E19-CAFF-8212-3944-66E2B9126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457" y="3364321"/>
            <a:ext cx="796021" cy="7579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xpand Your Knowledge: Python Django Framework| Edgica">
            <a:extLst>
              <a:ext uri="{FF2B5EF4-FFF2-40B4-BE49-F238E27FC236}">
                <a16:creationId xmlns:a16="http://schemas.microsoft.com/office/drawing/2014/main" id="{83B7A413-8A7E-C2BB-97B2-560497A80D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441" y="4493324"/>
            <a:ext cx="1234696" cy="76951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 html, css, javascript, bootstrap, php by Stalha97 | Fiverr">
            <a:extLst>
              <a:ext uri="{FF2B5EF4-FFF2-40B4-BE49-F238E27FC236}">
                <a16:creationId xmlns:a16="http://schemas.microsoft.com/office/drawing/2014/main" id="{F96A3C95-3672-4D8C-464C-2A724A6BBF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0259" y="5761711"/>
            <a:ext cx="1365047" cy="916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9" name="Titre 1"/>
          <p:cNvSpPr>
            <a:spLocks noGrp="1"/>
          </p:cNvSpPr>
          <p:nvPr>
            <p:ph type="title"/>
          </p:nvPr>
        </p:nvSpPr>
        <p:spPr>
          <a:xfrm>
            <a:off x="849488" y="0"/>
            <a:ext cx="7506235" cy="1020817"/>
          </a:xfrm>
        </p:spPr>
        <p:txBody>
          <a:bodyPr/>
          <a:lstStyle/>
          <a:p>
            <a:r>
              <a:rPr lang="fr-FR" sz="4100" b="1" dirty="0"/>
              <a:t>Réalisation (2/13)</a:t>
            </a:r>
            <a:br>
              <a:rPr lang="fr-FR" dirty="0"/>
            </a:br>
            <a:endParaRPr lang="fr-FR" sz="2700" dirty="0"/>
          </a:p>
        </p:txBody>
      </p:sp>
      <p:sp>
        <p:nvSpPr>
          <p:cNvPr id="10" name="Ellipse 9"/>
          <p:cNvSpPr/>
          <p:nvPr/>
        </p:nvSpPr>
        <p:spPr>
          <a:xfrm>
            <a:off x="8449360" y="6361492"/>
            <a:ext cx="648072" cy="4965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1" name="ZoneTexte 10"/>
          <p:cNvSpPr txBox="1"/>
          <p:nvPr/>
        </p:nvSpPr>
        <p:spPr>
          <a:xfrm>
            <a:off x="8497614" y="6409200"/>
            <a:ext cx="646386" cy="707886"/>
          </a:xfrm>
          <a:prstGeom prst="rect">
            <a:avLst/>
          </a:prstGeom>
          <a:noFill/>
        </p:spPr>
        <p:txBody>
          <a:bodyPr wrap="square" rtlCol="0">
            <a:spAutoFit/>
          </a:bodyPr>
          <a:lstStyle/>
          <a:p>
            <a:r>
              <a:rPr lang="fr-FR" sz="2000" b="1" dirty="0"/>
              <a:t>17</a:t>
            </a:r>
          </a:p>
          <a:p>
            <a:endParaRPr lang="fr-FR" sz="2000" b="1" dirty="0"/>
          </a:p>
        </p:txBody>
      </p:sp>
      <p:pic>
        <p:nvPicPr>
          <p:cNvPr id="6" name="Picture 5">
            <a:extLst>
              <a:ext uri="{FF2B5EF4-FFF2-40B4-BE49-F238E27FC236}">
                <a16:creationId xmlns:a16="http://schemas.microsoft.com/office/drawing/2014/main" id="{BCAFAA4C-999E-A0A4-603A-A820CD8C3AC7}"/>
              </a:ext>
            </a:extLst>
          </p:cNvPr>
          <p:cNvPicPr>
            <a:picLocks noChangeAspect="1"/>
          </p:cNvPicPr>
          <p:nvPr/>
        </p:nvPicPr>
        <p:blipFill>
          <a:blip r:embed="rId2"/>
          <a:stretch>
            <a:fillRect/>
          </a:stretch>
        </p:blipFill>
        <p:spPr>
          <a:xfrm>
            <a:off x="30605" y="1691083"/>
            <a:ext cx="9144000" cy="4411323"/>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9" name="Titre 1"/>
          <p:cNvSpPr>
            <a:spLocks noGrp="1"/>
          </p:cNvSpPr>
          <p:nvPr>
            <p:ph type="title"/>
          </p:nvPr>
        </p:nvSpPr>
        <p:spPr>
          <a:xfrm>
            <a:off x="849488" y="0"/>
            <a:ext cx="7506235" cy="1020817"/>
          </a:xfrm>
        </p:spPr>
        <p:txBody>
          <a:bodyPr/>
          <a:lstStyle/>
          <a:p>
            <a:r>
              <a:rPr lang="fr-FR" sz="4100" b="1" dirty="0"/>
              <a:t>Réalisation (3/13)</a:t>
            </a:r>
            <a:br>
              <a:rPr lang="fr-FR" dirty="0"/>
            </a:br>
            <a:endParaRPr lang="fr-FR" sz="2700" dirty="0"/>
          </a:p>
        </p:txBody>
      </p:sp>
      <p:sp>
        <p:nvSpPr>
          <p:cNvPr id="10" name="Ellipse 9"/>
          <p:cNvSpPr/>
          <p:nvPr/>
        </p:nvSpPr>
        <p:spPr>
          <a:xfrm>
            <a:off x="8449360" y="6361492"/>
            <a:ext cx="648072" cy="4965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ZoneTexte 10"/>
          <p:cNvSpPr txBox="1"/>
          <p:nvPr/>
        </p:nvSpPr>
        <p:spPr>
          <a:xfrm>
            <a:off x="8497614" y="6409200"/>
            <a:ext cx="646386" cy="707886"/>
          </a:xfrm>
          <a:prstGeom prst="rect">
            <a:avLst/>
          </a:prstGeom>
          <a:noFill/>
        </p:spPr>
        <p:txBody>
          <a:bodyPr wrap="square" rtlCol="0">
            <a:spAutoFit/>
          </a:bodyPr>
          <a:lstStyle/>
          <a:p>
            <a:r>
              <a:rPr lang="fr-FR" sz="2000" b="1" dirty="0"/>
              <a:t>18</a:t>
            </a:r>
          </a:p>
          <a:p>
            <a:endParaRPr lang="fr-FR" sz="2000" b="1" dirty="0"/>
          </a:p>
        </p:txBody>
      </p:sp>
      <p:pic>
        <p:nvPicPr>
          <p:cNvPr id="3" name="Picture 2">
            <a:extLst>
              <a:ext uri="{FF2B5EF4-FFF2-40B4-BE49-F238E27FC236}">
                <a16:creationId xmlns:a16="http://schemas.microsoft.com/office/drawing/2014/main" id="{819E3D73-66EE-4A2E-FEAB-0465CE1E3DDB}"/>
              </a:ext>
            </a:extLst>
          </p:cNvPr>
          <p:cNvPicPr>
            <a:picLocks noChangeAspect="1"/>
          </p:cNvPicPr>
          <p:nvPr/>
        </p:nvPicPr>
        <p:blipFill>
          <a:blip r:embed="rId2"/>
          <a:stretch>
            <a:fillRect/>
          </a:stretch>
        </p:blipFill>
        <p:spPr>
          <a:xfrm>
            <a:off x="0" y="1581440"/>
            <a:ext cx="9144000" cy="4665502"/>
          </a:xfrm>
          <a:prstGeom prst="rect">
            <a:avLst/>
          </a:prstGeom>
        </p:spPr>
      </p:pic>
    </p:spTree>
    <p:extLst>
      <p:ext uri="{BB962C8B-B14F-4D97-AF65-F5344CB8AC3E}">
        <p14:creationId xmlns:p14="http://schemas.microsoft.com/office/powerpoint/2010/main" val="39166335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Analyse et s</a:t>
            </a:r>
            <a:r>
              <a:rPr lang="fr-FR" sz="2300" kern="1200" dirty="0">
                <a:latin typeface="+mj-lt"/>
                <a:cs typeface="Times New Roman" pitchFamily="18" charset="0"/>
              </a:rPr>
              <a:t>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6" name="Ellipse 2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7" name="ZoneTexte 26"/>
          <p:cNvSpPr txBox="1"/>
          <p:nvPr/>
        </p:nvSpPr>
        <p:spPr>
          <a:xfrm>
            <a:off x="8388424" y="6093296"/>
            <a:ext cx="360040" cy="400110"/>
          </a:xfrm>
          <a:prstGeom prst="rect">
            <a:avLst/>
          </a:prstGeom>
          <a:noFill/>
        </p:spPr>
        <p:txBody>
          <a:bodyPr wrap="square" rtlCol="0">
            <a:spAutoFit/>
          </a:bodyPr>
          <a:lstStyle/>
          <a:p>
            <a:r>
              <a:rPr lang="fr-FR" sz="2000" b="1" dirty="0"/>
              <a:t>1</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6" grpId="0" animBg="1"/>
      <p:bldP spid="21" grpId="0"/>
      <p:bldP spid="22" grpId="0"/>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8" name="Titre 1"/>
          <p:cNvSpPr>
            <a:spLocks noGrp="1"/>
          </p:cNvSpPr>
          <p:nvPr>
            <p:ph type="title"/>
          </p:nvPr>
        </p:nvSpPr>
        <p:spPr>
          <a:xfrm>
            <a:off x="849488" y="0"/>
            <a:ext cx="7506235" cy="1020817"/>
          </a:xfrm>
        </p:spPr>
        <p:txBody>
          <a:bodyPr/>
          <a:lstStyle/>
          <a:p>
            <a:r>
              <a:rPr lang="fr-FR" sz="4100" b="1" dirty="0"/>
              <a:t>Réalisation (4/13)</a:t>
            </a:r>
            <a:br>
              <a:rPr lang="fr-FR" dirty="0"/>
            </a:br>
            <a:endParaRPr lang="fr-FR" sz="2700" dirty="0"/>
          </a:p>
        </p:txBody>
      </p:sp>
      <p:sp>
        <p:nvSpPr>
          <p:cNvPr id="9" name="Ellipse 8"/>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0" name="ZoneTexte 9"/>
          <p:cNvSpPr txBox="1"/>
          <p:nvPr/>
        </p:nvSpPr>
        <p:spPr>
          <a:xfrm>
            <a:off x="8497614" y="6353944"/>
            <a:ext cx="646386" cy="400110"/>
          </a:xfrm>
          <a:prstGeom prst="rect">
            <a:avLst/>
          </a:prstGeom>
          <a:noFill/>
        </p:spPr>
        <p:txBody>
          <a:bodyPr wrap="square" rtlCol="0">
            <a:spAutoFit/>
          </a:bodyPr>
          <a:lstStyle/>
          <a:p>
            <a:r>
              <a:rPr lang="fr-FR" sz="2000" b="1" dirty="0"/>
              <a:t>19</a:t>
            </a:r>
          </a:p>
        </p:txBody>
      </p:sp>
      <p:pic>
        <p:nvPicPr>
          <p:cNvPr id="3" name="Picture 2">
            <a:extLst>
              <a:ext uri="{FF2B5EF4-FFF2-40B4-BE49-F238E27FC236}">
                <a16:creationId xmlns:a16="http://schemas.microsoft.com/office/drawing/2014/main" id="{0E6CF5DC-37B0-93F4-7BB8-AF47D1581BCF}"/>
              </a:ext>
            </a:extLst>
          </p:cNvPr>
          <p:cNvPicPr>
            <a:picLocks noChangeAspect="1"/>
          </p:cNvPicPr>
          <p:nvPr/>
        </p:nvPicPr>
        <p:blipFill>
          <a:blip r:embed="rId2"/>
          <a:stretch>
            <a:fillRect/>
          </a:stretch>
        </p:blipFill>
        <p:spPr>
          <a:xfrm>
            <a:off x="111968" y="1603520"/>
            <a:ext cx="9144000" cy="4646478"/>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0" name="Titre 1"/>
          <p:cNvSpPr>
            <a:spLocks noGrp="1"/>
          </p:cNvSpPr>
          <p:nvPr>
            <p:ph type="title"/>
          </p:nvPr>
        </p:nvSpPr>
        <p:spPr>
          <a:xfrm>
            <a:off x="849488" y="0"/>
            <a:ext cx="7506235" cy="1020817"/>
          </a:xfrm>
        </p:spPr>
        <p:txBody>
          <a:bodyPr/>
          <a:lstStyle/>
          <a:p>
            <a:r>
              <a:rPr lang="fr-FR" sz="4100" b="1" dirty="0"/>
              <a:t>Réalisation (5/13)</a:t>
            </a:r>
            <a:br>
              <a:rPr lang="fr-FR" dirty="0"/>
            </a:br>
            <a:endParaRPr lang="fr-FR" sz="2700" dirty="0"/>
          </a:p>
        </p:txBody>
      </p:sp>
      <p:sp>
        <p:nvSpPr>
          <p:cNvPr id="11" name="Ellipse 10"/>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2" name="ZoneTexte 11"/>
          <p:cNvSpPr txBox="1"/>
          <p:nvPr/>
        </p:nvSpPr>
        <p:spPr>
          <a:xfrm>
            <a:off x="8497614" y="6353944"/>
            <a:ext cx="646386" cy="400110"/>
          </a:xfrm>
          <a:prstGeom prst="rect">
            <a:avLst/>
          </a:prstGeom>
          <a:noFill/>
        </p:spPr>
        <p:txBody>
          <a:bodyPr wrap="square" rtlCol="0">
            <a:spAutoFit/>
          </a:bodyPr>
          <a:lstStyle/>
          <a:p>
            <a:r>
              <a:rPr lang="fr-FR" sz="2000" b="1" dirty="0"/>
              <a:t>20</a:t>
            </a:r>
          </a:p>
        </p:txBody>
      </p:sp>
      <p:pic>
        <p:nvPicPr>
          <p:cNvPr id="3" name="Picture 2">
            <a:extLst>
              <a:ext uri="{FF2B5EF4-FFF2-40B4-BE49-F238E27FC236}">
                <a16:creationId xmlns:a16="http://schemas.microsoft.com/office/drawing/2014/main" id="{BADC2D8F-1814-FCC6-0D37-C2E401A6278A}"/>
              </a:ext>
            </a:extLst>
          </p:cNvPr>
          <p:cNvPicPr>
            <a:picLocks noChangeAspect="1"/>
          </p:cNvPicPr>
          <p:nvPr/>
        </p:nvPicPr>
        <p:blipFill>
          <a:blip r:embed="rId2"/>
          <a:stretch>
            <a:fillRect/>
          </a:stretch>
        </p:blipFill>
        <p:spPr>
          <a:xfrm>
            <a:off x="30605" y="1641458"/>
            <a:ext cx="9144000" cy="4414837"/>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(6/13)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21</a:t>
            </a:r>
          </a:p>
        </p:txBody>
      </p:sp>
      <p:pic>
        <p:nvPicPr>
          <p:cNvPr id="3" name="Picture 2">
            <a:extLst>
              <a:ext uri="{FF2B5EF4-FFF2-40B4-BE49-F238E27FC236}">
                <a16:creationId xmlns:a16="http://schemas.microsoft.com/office/drawing/2014/main" id="{77C70BF3-048D-0FA1-C64B-01895C9B6DF4}"/>
              </a:ext>
            </a:extLst>
          </p:cNvPr>
          <p:cNvPicPr>
            <a:picLocks noChangeAspect="1"/>
          </p:cNvPicPr>
          <p:nvPr/>
        </p:nvPicPr>
        <p:blipFill>
          <a:blip r:embed="rId3"/>
          <a:stretch>
            <a:fillRect/>
          </a:stretch>
        </p:blipFill>
        <p:spPr>
          <a:xfrm>
            <a:off x="30605" y="1563466"/>
            <a:ext cx="9144000" cy="4533499"/>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0" name="Titre 1"/>
          <p:cNvSpPr>
            <a:spLocks noGrp="1"/>
          </p:cNvSpPr>
          <p:nvPr>
            <p:ph type="title"/>
          </p:nvPr>
        </p:nvSpPr>
        <p:spPr>
          <a:xfrm>
            <a:off x="849488" y="0"/>
            <a:ext cx="7506235" cy="1020817"/>
          </a:xfrm>
        </p:spPr>
        <p:txBody>
          <a:bodyPr/>
          <a:lstStyle/>
          <a:p>
            <a:r>
              <a:rPr lang="fr-FR" sz="4100" b="1" dirty="0"/>
              <a:t>Réalisation (7/13)</a:t>
            </a:r>
            <a:br>
              <a:rPr lang="fr-FR" dirty="0"/>
            </a:br>
            <a:endParaRPr lang="fr-FR" sz="2700" dirty="0"/>
          </a:p>
        </p:txBody>
      </p:sp>
      <p:sp>
        <p:nvSpPr>
          <p:cNvPr id="11" name="Ellipse 10"/>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2" name="ZoneTexte 11"/>
          <p:cNvSpPr txBox="1"/>
          <p:nvPr/>
        </p:nvSpPr>
        <p:spPr>
          <a:xfrm>
            <a:off x="8497614" y="6353944"/>
            <a:ext cx="646386" cy="400110"/>
          </a:xfrm>
          <a:prstGeom prst="rect">
            <a:avLst/>
          </a:prstGeom>
          <a:noFill/>
        </p:spPr>
        <p:txBody>
          <a:bodyPr wrap="square" rtlCol="0">
            <a:spAutoFit/>
          </a:bodyPr>
          <a:lstStyle/>
          <a:p>
            <a:r>
              <a:rPr lang="fr-FR" sz="2000" b="1" dirty="0"/>
              <a:t>22</a:t>
            </a:r>
          </a:p>
        </p:txBody>
      </p:sp>
      <p:sp>
        <p:nvSpPr>
          <p:cNvPr id="3" name="Content Placeholder 2">
            <a:extLst>
              <a:ext uri="{FF2B5EF4-FFF2-40B4-BE49-F238E27FC236}">
                <a16:creationId xmlns:a16="http://schemas.microsoft.com/office/drawing/2014/main" id="{4A60A6A3-2115-DE90-C949-7E4DBE347B3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1593D87-B5E5-F5EF-61D9-123CE0D006E8}"/>
              </a:ext>
            </a:extLst>
          </p:cNvPr>
          <p:cNvPicPr>
            <a:picLocks noChangeAspect="1"/>
          </p:cNvPicPr>
          <p:nvPr/>
        </p:nvPicPr>
        <p:blipFill>
          <a:blip r:embed="rId2"/>
          <a:stretch>
            <a:fillRect/>
          </a:stretch>
        </p:blipFill>
        <p:spPr>
          <a:xfrm>
            <a:off x="0" y="1547556"/>
            <a:ext cx="9144000" cy="4658264"/>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(8/13)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23</a:t>
            </a:r>
          </a:p>
        </p:txBody>
      </p:sp>
      <p:pic>
        <p:nvPicPr>
          <p:cNvPr id="5" name="Picture 4">
            <a:extLst>
              <a:ext uri="{FF2B5EF4-FFF2-40B4-BE49-F238E27FC236}">
                <a16:creationId xmlns:a16="http://schemas.microsoft.com/office/drawing/2014/main" id="{AF5165D1-722B-9A86-991A-D380A761ABD5}"/>
              </a:ext>
            </a:extLst>
          </p:cNvPr>
          <p:cNvPicPr>
            <a:picLocks noChangeAspect="1"/>
          </p:cNvPicPr>
          <p:nvPr/>
        </p:nvPicPr>
        <p:blipFill>
          <a:blip r:embed="rId3"/>
          <a:stretch>
            <a:fillRect/>
          </a:stretch>
        </p:blipFill>
        <p:spPr>
          <a:xfrm>
            <a:off x="30605" y="1557676"/>
            <a:ext cx="9144000" cy="4619724"/>
          </a:xfrm>
          <a:prstGeom prst="rect">
            <a:avLst/>
          </a:prstGeom>
        </p:spPr>
      </p:pic>
    </p:spTree>
    <p:extLst>
      <p:ext uri="{BB962C8B-B14F-4D97-AF65-F5344CB8AC3E}">
        <p14:creationId xmlns:p14="http://schemas.microsoft.com/office/powerpoint/2010/main" val="307110788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(9/13)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24</a:t>
            </a:r>
          </a:p>
        </p:txBody>
      </p:sp>
      <p:pic>
        <p:nvPicPr>
          <p:cNvPr id="5" name="Picture 4">
            <a:extLst>
              <a:ext uri="{FF2B5EF4-FFF2-40B4-BE49-F238E27FC236}">
                <a16:creationId xmlns:a16="http://schemas.microsoft.com/office/drawing/2014/main" id="{8EBD3F8A-C825-4512-316A-44F7FD1512B8}"/>
              </a:ext>
            </a:extLst>
          </p:cNvPr>
          <p:cNvPicPr>
            <a:picLocks noChangeAspect="1"/>
          </p:cNvPicPr>
          <p:nvPr/>
        </p:nvPicPr>
        <p:blipFill>
          <a:blip r:embed="rId3"/>
          <a:stretch>
            <a:fillRect/>
          </a:stretch>
        </p:blipFill>
        <p:spPr>
          <a:xfrm>
            <a:off x="0" y="1403554"/>
            <a:ext cx="9144000" cy="4605547"/>
          </a:xfrm>
          <a:prstGeom prst="rect">
            <a:avLst/>
          </a:prstGeom>
        </p:spPr>
      </p:pic>
    </p:spTree>
    <p:extLst>
      <p:ext uri="{BB962C8B-B14F-4D97-AF65-F5344CB8AC3E}">
        <p14:creationId xmlns:p14="http://schemas.microsoft.com/office/powerpoint/2010/main" val="393093498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(10/13)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25</a:t>
            </a:r>
          </a:p>
        </p:txBody>
      </p:sp>
      <p:pic>
        <p:nvPicPr>
          <p:cNvPr id="5" name="Picture 4">
            <a:extLst>
              <a:ext uri="{FF2B5EF4-FFF2-40B4-BE49-F238E27FC236}">
                <a16:creationId xmlns:a16="http://schemas.microsoft.com/office/drawing/2014/main" id="{E2A77969-5143-25EB-2BF4-551B1C11ED93}"/>
              </a:ext>
            </a:extLst>
          </p:cNvPr>
          <p:cNvPicPr>
            <a:picLocks noChangeAspect="1"/>
          </p:cNvPicPr>
          <p:nvPr/>
        </p:nvPicPr>
        <p:blipFill>
          <a:blip r:embed="rId3"/>
          <a:stretch>
            <a:fillRect/>
          </a:stretch>
        </p:blipFill>
        <p:spPr>
          <a:xfrm>
            <a:off x="30605" y="1625060"/>
            <a:ext cx="9144000" cy="4552930"/>
          </a:xfrm>
          <a:prstGeom prst="rect">
            <a:avLst/>
          </a:prstGeom>
        </p:spPr>
      </p:pic>
    </p:spTree>
    <p:extLst>
      <p:ext uri="{BB962C8B-B14F-4D97-AF65-F5344CB8AC3E}">
        <p14:creationId xmlns:p14="http://schemas.microsoft.com/office/powerpoint/2010/main" val="240558633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(11/13)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3" name="Picture 2">
            <a:extLst>
              <a:ext uri="{FF2B5EF4-FFF2-40B4-BE49-F238E27FC236}">
                <a16:creationId xmlns:a16="http://schemas.microsoft.com/office/drawing/2014/main" id="{648CD68C-C36C-E00A-9ACE-BCAFB1AC9D1B}"/>
              </a:ext>
            </a:extLst>
          </p:cNvPr>
          <p:cNvPicPr>
            <a:picLocks noChangeAspect="1"/>
          </p:cNvPicPr>
          <p:nvPr/>
        </p:nvPicPr>
        <p:blipFill>
          <a:blip r:embed="rId3"/>
          <a:stretch>
            <a:fillRect/>
          </a:stretch>
        </p:blipFill>
        <p:spPr>
          <a:xfrm>
            <a:off x="0" y="1512879"/>
            <a:ext cx="9144000" cy="4536188"/>
          </a:xfrm>
          <a:prstGeom prst="rect">
            <a:avLst/>
          </a:prstGeom>
        </p:spPr>
      </p:pic>
    </p:spTree>
    <p:extLst>
      <p:ext uri="{BB962C8B-B14F-4D97-AF65-F5344CB8AC3E}">
        <p14:creationId xmlns:p14="http://schemas.microsoft.com/office/powerpoint/2010/main" val="304674404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(12/13)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27</a:t>
            </a:r>
          </a:p>
        </p:txBody>
      </p:sp>
      <p:pic>
        <p:nvPicPr>
          <p:cNvPr id="5" name="Picture 4">
            <a:extLst>
              <a:ext uri="{FF2B5EF4-FFF2-40B4-BE49-F238E27FC236}">
                <a16:creationId xmlns:a16="http://schemas.microsoft.com/office/drawing/2014/main" id="{E8FF7712-8550-FABF-0C91-49A820FC7CC1}"/>
              </a:ext>
            </a:extLst>
          </p:cNvPr>
          <p:cNvPicPr>
            <a:picLocks noChangeAspect="1"/>
          </p:cNvPicPr>
          <p:nvPr/>
        </p:nvPicPr>
        <p:blipFill>
          <a:blip r:embed="rId3"/>
          <a:stretch>
            <a:fillRect/>
          </a:stretch>
        </p:blipFill>
        <p:spPr>
          <a:xfrm>
            <a:off x="30605" y="1625060"/>
            <a:ext cx="9144000" cy="4552930"/>
          </a:xfrm>
          <a:prstGeom prst="rect">
            <a:avLst/>
          </a:prstGeom>
        </p:spPr>
      </p:pic>
    </p:spTree>
    <p:extLst>
      <p:ext uri="{BB962C8B-B14F-4D97-AF65-F5344CB8AC3E}">
        <p14:creationId xmlns:p14="http://schemas.microsoft.com/office/powerpoint/2010/main" val="231592793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(13/13)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28</a:t>
            </a:r>
          </a:p>
        </p:txBody>
      </p:sp>
      <p:pic>
        <p:nvPicPr>
          <p:cNvPr id="5" name="Picture 4">
            <a:extLst>
              <a:ext uri="{FF2B5EF4-FFF2-40B4-BE49-F238E27FC236}">
                <a16:creationId xmlns:a16="http://schemas.microsoft.com/office/drawing/2014/main" id="{19A40BCF-0C25-F86D-82E8-153C2F8C4FA6}"/>
              </a:ext>
            </a:extLst>
          </p:cNvPr>
          <p:cNvPicPr>
            <a:picLocks noChangeAspect="1"/>
          </p:cNvPicPr>
          <p:nvPr/>
        </p:nvPicPr>
        <p:blipFill>
          <a:blip r:embed="rId3"/>
          <a:stretch>
            <a:fillRect/>
          </a:stretch>
        </p:blipFill>
        <p:spPr>
          <a:xfrm>
            <a:off x="0" y="1435830"/>
            <a:ext cx="9144000" cy="4540995"/>
          </a:xfrm>
          <a:prstGeom prst="rect">
            <a:avLst/>
          </a:prstGeom>
        </p:spPr>
      </p:pic>
    </p:spTree>
    <p:extLst>
      <p:ext uri="{BB962C8B-B14F-4D97-AF65-F5344CB8AC3E}">
        <p14:creationId xmlns:p14="http://schemas.microsoft.com/office/powerpoint/2010/main" val="155408799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Analyse et 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6" name="Ellipse 2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7" name="ZoneTexte 26"/>
          <p:cNvSpPr txBox="1"/>
          <p:nvPr/>
        </p:nvSpPr>
        <p:spPr>
          <a:xfrm>
            <a:off x="8388424" y="6093296"/>
            <a:ext cx="360040" cy="400110"/>
          </a:xfrm>
          <a:prstGeom prst="rect">
            <a:avLst/>
          </a:prstGeom>
          <a:noFill/>
        </p:spPr>
        <p:txBody>
          <a:bodyPr wrap="square" rtlCol="0">
            <a:spAutoFit/>
          </a:bodyPr>
          <a:lstStyle/>
          <a:p>
            <a:r>
              <a:rPr lang="fr-FR" sz="2000" b="1" dirty="0"/>
              <a:t>2</a:t>
            </a:r>
          </a:p>
        </p:txBody>
      </p:sp>
    </p:spTree>
    <p:extLst>
      <p:ext uri="{BB962C8B-B14F-4D97-AF65-F5344CB8AC3E}">
        <p14:creationId xmlns:p14="http://schemas.microsoft.com/office/powerpoint/2010/main" val="2910889817"/>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Analyse et s</a:t>
            </a:r>
            <a:r>
              <a:rPr lang="fr-FR" sz="2300" kern="1200" dirty="0">
                <a:latin typeface="+mj-lt"/>
                <a:cs typeface="Times New Roman" pitchFamily="18" charset="0"/>
              </a:rPr>
              <a:t>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8" name="Ellipse 27"/>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9" name="ZoneTexte 28"/>
          <p:cNvSpPr txBox="1"/>
          <p:nvPr/>
        </p:nvSpPr>
        <p:spPr>
          <a:xfrm>
            <a:off x="8292662" y="6159798"/>
            <a:ext cx="646386" cy="400110"/>
          </a:xfrm>
          <a:prstGeom prst="rect">
            <a:avLst/>
          </a:prstGeom>
          <a:noFill/>
        </p:spPr>
        <p:txBody>
          <a:bodyPr wrap="square" rtlCol="0">
            <a:spAutoFit/>
          </a:bodyPr>
          <a:lstStyle/>
          <a:p>
            <a:r>
              <a:rPr lang="fr-FR" sz="2000" b="1" dirty="0"/>
              <a:t>29</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58" y="1901371"/>
            <a:ext cx="7939314" cy="923330"/>
          </a:xfrm>
          <a:prstGeom prst="rect">
            <a:avLst/>
          </a:prstGeom>
        </p:spPr>
        <p:txBody>
          <a:bodyPr wrap="square">
            <a:spAutoFit/>
          </a:bodyPr>
          <a:lstStyle/>
          <a:p>
            <a:br>
              <a:rPr lang="fr-FR" dirty="0"/>
            </a:br>
            <a:endParaRPr lang="fr-FR" dirty="0"/>
          </a:p>
          <a:p>
            <a:endParaRPr lang="fr-FR" dirty="0"/>
          </a:p>
        </p:txBody>
      </p:sp>
      <p:sp>
        <p:nvSpPr>
          <p:cNvPr id="16" name="Chevron 15"/>
          <p:cNvSpPr/>
          <p:nvPr/>
        </p:nvSpPr>
        <p:spPr>
          <a:xfrm>
            <a:off x="5764924" y="2932387"/>
            <a:ext cx="2900855" cy="1539765"/>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solidFill>
                <a:schemeClr val="tx1"/>
              </a:solidFill>
            </a:endParaRPr>
          </a:p>
        </p:txBody>
      </p:sp>
      <p:sp>
        <p:nvSpPr>
          <p:cNvPr id="14" name="Chevron 13"/>
          <p:cNvSpPr/>
          <p:nvPr/>
        </p:nvSpPr>
        <p:spPr>
          <a:xfrm>
            <a:off x="945931" y="2906111"/>
            <a:ext cx="2900855" cy="1539765"/>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solidFill>
                <a:schemeClr val="tx1"/>
              </a:solidFill>
            </a:endParaRPr>
          </a:p>
        </p:txBody>
      </p:sp>
      <p:sp>
        <p:nvSpPr>
          <p:cNvPr id="15" name="Chevron 14"/>
          <p:cNvSpPr/>
          <p:nvPr/>
        </p:nvSpPr>
        <p:spPr>
          <a:xfrm>
            <a:off x="3352800" y="2916621"/>
            <a:ext cx="2900855" cy="1539765"/>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solidFill>
                <a:schemeClr val="tx1"/>
              </a:solidFill>
            </a:endParaRPr>
          </a:p>
        </p:txBody>
      </p:sp>
      <p:sp>
        <p:nvSpPr>
          <p:cNvPr id="17" name="ZoneTexte 16"/>
          <p:cNvSpPr txBox="1"/>
          <p:nvPr/>
        </p:nvSpPr>
        <p:spPr>
          <a:xfrm>
            <a:off x="1403131" y="3326524"/>
            <a:ext cx="2380593" cy="369332"/>
          </a:xfrm>
          <a:prstGeom prst="rect">
            <a:avLst/>
          </a:prstGeom>
          <a:noFill/>
        </p:spPr>
        <p:txBody>
          <a:bodyPr wrap="square" rtlCol="0">
            <a:spAutoFit/>
          </a:bodyPr>
          <a:lstStyle/>
          <a:p>
            <a:pPr algn="ctr"/>
            <a:r>
              <a:rPr lang="fr-FR" dirty="0"/>
              <a:t>Gestion centralisée</a:t>
            </a:r>
          </a:p>
        </p:txBody>
      </p:sp>
      <p:sp>
        <p:nvSpPr>
          <p:cNvPr id="18" name="ZoneTexte 17"/>
          <p:cNvSpPr txBox="1"/>
          <p:nvPr/>
        </p:nvSpPr>
        <p:spPr>
          <a:xfrm>
            <a:off x="3825766" y="3352800"/>
            <a:ext cx="2380593" cy="646331"/>
          </a:xfrm>
          <a:prstGeom prst="rect">
            <a:avLst/>
          </a:prstGeom>
          <a:noFill/>
        </p:spPr>
        <p:txBody>
          <a:bodyPr wrap="square" rtlCol="0">
            <a:spAutoFit/>
          </a:bodyPr>
          <a:lstStyle/>
          <a:p>
            <a:pPr algn="ctr"/>
            <a:r>
              <a:rPr lang="fr-FR" dirty="0"/>
              <a:t>Flexibilité et autonomie</a:t>
            </a:r>
          </a:p>
        </p:txBody>
      </p:sp>
      <p:sp>
        <p:nvSpPr>
          <p:cNvPr id="19" name="ZoneTexte 18"/>
          <p:cNvSpPr txBox="1"/>
          <p:nvPr/>
        </p:nvSpPr>
        <p:spPr>
          <a:xfrm>
            <a:off x="6248401" y="3457904"/>
            <a:ext cx="2380593" cy="646331"/>
          </a:xfrm>
          <a:prstGeom prst="rect">
            <a:avLst/>
          </a:prstGeom>
          <a:noFill/>
        </p:spPr>
        <p:txBody>
          <a:bodyPr wrap="square" rtlCol="0">
            <a:spAutoFit/>
          </a:bodyPr>
          <a:lstStyle/>
          <a:p>
            <a:pPr algn="ctr"/>
            <a:r>
              <a:rPr lang="fr-FR" dirty="0"/>
              <a:t>Collaboration améliorée </a:t>
            </a:r>
          </a:p>
        </p:txBody>
      </p:sp>
      <p:sp>
        <p:nvSpPr>
          <p:cNvPr id="21" name="Titre 1"/>
          <p:cNvSpPr>
            <a:spLocks noGrp="1"/>
          </p:cNvSpPr>
          <p:nvPr>
            <p:ph type="title"/>
          </p:nvPr>
        </p:nvSpPr>
        <p:spPr>
          <a:xfrm>
            <a:off x="299545" y="0"/>
            <a:ext cx="8844455" cy="1020817"/>
          </a:xfrm>
        </p:spPr>
        <p:txBody>
          <a:bodyPr/>
          <a:lstStyle/>
          <a:p>
            <a:r>
              <a:rPr lang="fr-FR" sz="4100" b="1" dirty="0"/>
              <a:t>Conclusion et perspectives </a:t>
            </a:r>
            <a:br>
              <a:rPr lang="fr-FR" dirty="0"/>
            </a:br>
            <a:endParaRPr lang="fr-FR" sz="2700" dirty="0"/>
          </a:p>
        </p:txBody>
      </p:sp>
      <p:sp>
        <p:nvSpPr>
          <p:cNvPr id="22" name="Ellipse 2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3" name="ZoneTexte 22"/>
          <p:cNvSpPr txBox="1"/>
          <p:nvPr/>
        </p:nvSpPr>
        <p:spPr>
          <a:xfrm>
            <a:off x="8305801" y="6109265"/>
            <a:ext cx="646386" cy="400110"/>
          </a:xfrm>
          <a:prstGeom prst="rect">
            <a:avLst/>
          </a:prstGeom>
          <a:noFill/>
        </p:spPr>
        <p:txBody>
          <a:bodyPr wrap="square" rtlCol="0">
            <a:spAutoFit/>
          </a:bodyPr>
          <a:lstStyle/>
          <a:p>
            <a:r>
              <a:rPr lang="fr-FR" sz="2000" b="1" dirty="0"/>
              <a:t>30</a:t>
            </a:r>
          </a:p>
        </p:txBody>
      </p:sp>
    </p:spTree>
    <p:extLst>
      <p:ext uri="{BB962C8B-B14F-4D97-AF65-F5344CB8AC3E}">
        <p14:creationId xmlns:p14="http://schemas.microsoft.com/office/powerpoint/2010/main" val="498431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heckerboard(across)">
                                      <p:cBhvr>
                                        <p:cTn id="15" dur="500"/>
                                        <p:tgtEl>
                                          <p:spTgt spid="15"/>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heckerboard(across)">
                                      <p:cBhvr>
                                        <p:cTn id="23" dur="500"/>
                                        <p:tgtEl>
                                          <p:spTgt spid="16"/>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checkerboard(across)">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2084066"/>
            <a:ext cx="8456196" cy="1822514"/>
          </a:xfrm>
        </p:spPr>
        <p:txBody>
          <a:bodyPr/>
          <a:lstStyle/>
          <a:p>
            <a:pPr algn="ctr"/>
            <a:r>
              <a:rPr lang="en-US" dirty="0"/>
              <a:t>MERCI POUR VOTRE ATTENTION</a:t>
            </a:r>
          </a:p>
        </p:txBody>
      </p:sp>
      <p:sp>
        <p:nvSpPr>
          <p:cNvPr id="4" name="Footer Placeholder 3"/>
          <p:cNvSpPr>
            <a:spLocks noGrp="1"/>
          </p:cNvSpPr>
          <p:nvPr>
            <p:ph type="ftr" sz="quarter" idx="11"/>
          </p:nvPr>
        </p:nvSpPr>
        <p:spPr/>
        <p:txBody>
          <a:bodyPr/>
          <a:lstStyle/>
          <a:p>
            <a:r>
              <a:rPr lang="en-US" dirty="0"/>
              <a:t>
              </a:t>
            </a:r>
          </a:p>
        </p:txBody>
      </p:sp>
      <p:pic>
        <p:nvPicPr>
          <p:cNvPr id="5" name="Image 4" descr="images (7).jpg"/>
          <p:cNvPicPr>
            <a:picLocks noChangeAspect="1"/>
          </p:cNvPicPr>
          <p:nvPr/>
        </p:nvPicPr>
        <p:blipFill>
          <a:blip r:embed="rId3"/>
          <a:stretch>
            <a:fillRect/>
          </a:stretch>
        </p:blipFill>
        <p:spPr>
          <a:xfrm>
            <a:off x="520262" y="4430110"/>
            <a:ext cx="1362075" cy="1910256"/>
          </a:xfrm>
          <a:prstGeom prst="rect">
            <a:avLst/>
          </a:prstGeom>
        </p:spPr>
      </p:pic>
      <p:sp>
        <p:nvSpPr>
          <p:cNvPr id="7" name="ZoneTexte 6"/>
          <p:cNvSpPr txBox="1"/>
          <p:nvPr/>
        </p:nvSpPr>
        <p:spPr>
          <a:xfrm>
            <a:off x="0" y="6416566"/>
            <a:ext cx="5431536" cy="1107996"/>
          </a:xfrm>
          <a:prstGeom prst="rect">
            <a:avLst/>
          </a:prstGeom>
          <a:noFill/>
        </p:spPr>
        <p:txBody>
          <a:bodyPr wrap="square" rtlCol="0">
            <a:spAutoFit/>
          </a:bodyPr>
          <a:lstStyle/>
          <a:p>
            <a:pPr lvl="0"/>
            <a:r>
              <a:rPr lang="en-US" sz="2400" dirty="0">
                <a:solidFill>
                  <a:schemeClr val="bg2">
                    <a:lumMod val="25000"/>
                  </a:schemeClr>
                </a:solidFill>
              </a:rPr>
              <a:t>Mohammed Helmi </a:t>
            </a:r>
            <a:r>
              <a:rPr lang="en-US" sz="2400" dirty="0" err="1">
                <a:solidFill>
                  <a:schemeClr val="bg2">
                    <a:lumMod val="25000"/>
                  </a:schemeClr>
                </a:solidFill>
              </a:rPr>
              <a:t>Lakhder</a:t>
            </a:r>
            <a:br>
              <a:rPr lang="en-US" sz="2400" dirty="0">
                <a:solidFill>
                  <a:schemeClr val="bg2">
                    <a:lumMod val="25000"/>
                  </a:schemeClr>
                </a:solidFill>
              </a:rPr>
            </a:br>
            <a:endParaRPr lang="en-US" sz="2400" dirty="0">
              <a:solidFill>
                <a:schemeClr val="bg2">
                  <a:lumMod val="25000"/>
                </a:schemeClr>
              </a:solidFill>
            </a:endParaRPr>
          </a:p>
          <a:p>
            <a:endParaRPr lang="fr-FR" dirty="0"/>
          </a:p>
        </p:txBody>
      </p:sp>
    </p:spTree>
    <p:extLst>
      <p:ext uri="{BB962C8B-B14F-4D97-AF65-F5344CB8AC3E}">
        <p14:creationId xmlns:p14="http://schemas.microsoft.com/office/powerpoint/2010/main" val="23597520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en-US"/>
              <a:t>
              </a:t>
            </a:r>
            <a:endParaRPr lang="en-US" dirty="0"/>
          </a:p>
        </p:txBody>
      </p:sp>
      <p:sp>
        <p:nvSpPr>
          <p:cNvPr id="69" name="Text Box 40"/>
          <p:cNvSpPr txBox="1">
            <a:spLocks noChangeArrowheads="1"/>
          </p:cNvSpPr>
          <p:nvPr/>
        </p:nvSpPr>
        <p:spPr bwMode="gray">
          <a:xfrm>
            <a:off x="-1330036" y="1599478"/>
            <a:ext cx="6941127" cy="369332"/>
          </a:xfrm>
          <a:prstGeom prst="rect">
            <a:avLst/>
          </a:prstGeom>
          <a:noFill/>
          <a:ln w="9525" algn="ctr">
            <a:noFill/>
            <a:miter lim="800000"/>
            <a:headEnd/>
            <a:tailEnd/>
          </a:ln>
          <a:effectLst/>
        </p:spPr>
        <p:txBody>
          <a:bodyPr wrap="square">
            <a:spAutoFit/>
          </a:bodyPr>
          <a:lstStyle/>
          <a:p>
            <a:pPr algn="ctr"/>
            <a:r>
              <a:rPr lang="fr-FR" dirty="0"/>
              <a:t>Les secteurs d’activités de Mae</a:t>
            </a:r>
          </a:p>
        </p:txBody>
      </p:sp>
      <p:sp>
        <p:nvSpPr>
          <p:cNvPr id="89" name="Text Box 40"/>
          <p:cNvSpPr txBox="1">
            <a:spLocks noChangeArrowheads="1"/>
          </p:cNvSpPr>
          <p:nvPr/>
        </p:nvSpPr>
        <p:spPr bwMode="gray">
          <a:xfrm>
            <a:off x="4598076" y="5842417"/>
            <a:ext cx="1235164" cy="369332"/>
          </a:xfrm>
          <a:prstGeom prst="rect">
            <a:avLst/>
          </a:prstGeom>
          <a:noFill/>
          <a:ln w="9525" algn="ctr">
            <a:noFill/>
            <a:miter lim="800000"/>
            <a:headEnd/>
            <a:tailEnd/>
          </a:ln>
          <a:effectLst/>
        </p:spPr>
        <p:txBody>
          <a:bodyPr wrap="square">
            <a:spAutoFit/>
          </a:bodyPr>
          <a:lstStyle/>
          <a:p>
            <a:pPr algn="ctr"/>
            <a:r>
              <a:rPr lang="fr-FR" dirty="0"/>
              <a:t>l</a:t>
            </a:r>
          </a:p>
        </p:txBody>
      </p:sp>
      <p:sp>
        <p:nvSpPr>
          <p:cNvPr id="105" name="Titre 1"/>
          <p:cNvSpPr>
            <a:spLocks noGrp="1"/>
          </p:cNvSpPr>
          <p:nvPr>
            <p:ph type="title"/>
          </p:nvPr>
        </p:nvSpPr>
        <p:spPr>
          <a:xfrm>
            <a:off x="849488" y="0"/>
            <a:ext cx="7506235" cy="1020817"/>
          </a:xfrm>
        </p:spPr>
        <p:txBody>
          <a:bodyPr/>
          <a:lstStyle/>
          <a:p>
            <a:r>
              <a:rPr lang="fr-FR" sz="4100" b="1" dirty="0"/>
              <a:t>Introduction (1/5)</a:t>
            </a:r>
            <a:br>
              <a:rPr lang="fr-FR" dirty="0"/>
            </a:br>
            <a:r>
              <a:rPr lang="fr-FR" sz="2700" dirty="0"/>
              <a:t>Organisme d’accueil</a:t>
            </a:r>
          </a:p>
        </p:txBody>
      </p:sp>
      <p:sp>
        <p:nvSpPr>
          <p:cNvPr id="106" name="Ellipse 10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07" name="ZoneTexte 106"/>
          <p:cNvSpPr txBox="1"/>
          <p:nvPr/>
        </p:nvSpPr>
        <p:spPr>
          <a:xfrm>
            <a:off x="8388424" y="6093296"/>
            <a:ext cx="360040" cy="400110"/>
          </a:xfrm>
          <a:prstGeom prst="rect">
            <a:avLst/>
          </a:prstGeom>
          <a:noFill/>
        </p:spPr>
        <p:txBody>
          <a:bodyPr wrap="square" rtlCol="0">
            <a:spAutoFit/>
          </a:bodyPr>
          <a:lstStyle/>
          <a:p>
            <a:r>
              <a:rPr lang="fr-FR" sz="2000" b="1" dirty="0"/>
              <a:t>3</a:t>
            </a:r>
          </a:p>
        </p:txBody>
      </p:sp>
      <p:pic>
        <p:nvPicPr>
          <p:cNvPr id="6" name="Picture 5">
            <a:extLst>
              <a:ext uri="{FF2B5EF4-FFF2-40B4-BE49-F238E27FC236}">
                <a16:creationId xmlns:a16="http://schemas.microsoft.com/office/drawing/2014/main" id="{58C25D1A-753B-E6BD-1153-24A66C2F6F3B}"/>
              </a:ext>
            </a:extLst>
          </p:cNvPr>
          <p:cNvPicPr>
            <a:picLocks noChangeAspect="1"/>
          </p:cNvPicPr>
          <p:nvPr/>
        </p:nvPicPr>
        <p:blipFill>
          <a:blip r:embed="rId3"/>
          <a:stretch>
            <a:fillRect/>
          </a:stretch>
        </p:blipFill>
        <p:spPr>
          <a:xfrm>
            <a:off x="251520" y="1994693"/>
            <a:ext cx="7917873" cy="470194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checkerboard(across)">
                                      <p:cBhvr>
                                        <p:cTn id="7" dur="500"/>
                                        <p:tgtEl>
                                          <p:spTgt spid="6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checkerboard(across)">
                                      <p:cBhvr>
                                        <p:cTn id="1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506235" cy="880533"/>
          </a:xfrm>
        </p:spPr>
        <p:txBody>
          <a:bodyPr/>
          <a:lstStyle/>
          <a:p>
            <a:r>
              <a:rPr lang="fr-FR" sz="4100" b="1" dirty="0"/>
              <a:t>Introduction (2/5)</a:t>
            </a:r>
            <a:br>
              <a:rPr lang="fr-FR" dirty="0"/>
            </a:br>
            <a:r>
              <a:rPr lang="fr-FR" sz="2700" dirty="0"/>
              <a:t>Organisme d’accueil</a:t>
            </a:r>
          </a:p>
        </p:txBody>
      </p:sp>
      <p:sp>
        <p:nvSpPr>
          <p:cNvPr id="3" name="Espace réservé du pied de page 2"/>
          <p:cNvSpPr>
            <a:spLocks noGrp="1"/>
          </p:cNvSpPr>
          <p:nvPr>
            <p:ph type="ftr" sz="quarter" idx="11"/>
          </p:nvPr>
        </p:nvSpPr>
        <p:spPr/>
        <p:txBody>
          <a:bodyPr/>
          <a:lstStyle/>
          <a:p>
            <a:r>
              <a:rPr lang="en-US"/>
              <a:t>
              </a:t>
            </a:r>
            <a:endParaRPr lang="en-US" dirty="0"/>
          </a:p>
        </p:txBody>
      </p:sp>
      <p:sp>
        <p:nvSpPr>
          <p:cNvPr id="14" name="Espace réservé du pied de page 3"/>
          <p:cNvSpPr txBox="1">
            <a:spLocks/>
          </p:cNvSpPr>
          <p:nvPr/>
        </p:nvSpPr>
        <p:spPr>
          <a:xfrm>
            <a:off x="396269" y="6391839"/>
            <a:ext cx="2894846" cy="304801"/>
          </a:xfrm>
          <a:prstGeom prst="rect">
            <a:avLst/>
          </a:prstGeom>
        </p:spPr>
        <p:txBody>
          <a:bodyPr vert="horz" lIns="91440" tIns="45720" rIns="91440" bIns="45720"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mn-lt"/>
                <a:ea typeface="+mn-ea"/>
                <a:cs typeface="+mn-cs"/>
              </a:rPr>
              <a:t>
              </a:t>
            </a:r>
            <a:endParaRPr kumimoji="0" lang="en-US" sz="1000" b="1" i="0" u="none" strike="noStrike" kern="1200" cap="none" spc="0" normalizeH="0" baseline="0" noProof="0" dirty="0">
              <a:ln>
                <a:noFill/>
              </a:ln>
              <a:solidFill>
                <a:schemeClr val="accent1"/>
              </a:solidFill>
              <a:effectLst/>
              <a:uLnTx/>
              <a:uFillTx/>
              <a:latin typeface="+mn-lt"/>
              <a:ea typeface="+mn-ea"/>
              <a:cs typeface="+mn-cs"/>
            </a:endParaRPr>
          </a:p>
        </p:txBody>
      </p:sp>
      <p:sp>
        <p:nvSpPr>
          <p:cNvPr id="17" name="ZoneTexte 16"/>
          <p:cNvSpPr txBox="1"/>
          <p:nvPr/>
        </p:nvSpPr>
        <p:spPr>
          <a:xfrm>
            <a:off x="145473" y="1664737"/>
            <a:ext cx="4673521" cy="369332"/>
          </a:xfrm>
          <a:prstGeom prst="rect">
            <a:avLst/>
          </a:prstGeom>
          <a:noFill/>
        </p:spPr>
        <p:txBody>
          <a:bodyPr wrap="square" rtlCol="0">
            <a:spAutoFit/>
          </a:bodyPr>
          <a:lstStyle/>
          <a:p>
            <a:r>
              <a:rPr lang="fr-FR" dirty="0"/>
              <a:t>Les valeurs de Mae</a:t>
            </a:r>
          </a:p>
        </p:txBody>
      </p:sp>
      <p:sp>
        <p:nvSpPr>
          <p:cNvPr id="23" name="Ellipse 22"/>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4" name="ZoneTexte 23"/>
          <p:cNvSpPr txBox="1"/>
          <p:nvPr/>
        </p:nvSpPr>
        <p:spPr>
          <a:xfrm>
            <a:off x="8388424" y="6093296"/>
            <a:ext cx="360040" cy="400110"/>
          </a:xfrm>
          <a:prstGeom prst="rect">
            <a:avLst/>
          </a:prstGeom>
          <a:noFill/>
        </p:spPr>
        <p:txBody>
          <a:bodyPr wrap="square" rtlCol="0">
            <a:spAutoFit/>
          </a:bodyPr>
          <a:lstStyle/>
          <a:p>
            <a:r>
              <a:rPr lang="fr-FR" sz="2000" b="1" dirty="0"/>
              <a:t>4</a:t>
            </a:r>
          </a:p>
        </p:txBody>
      </p:sp>
      <p:sp>
        <p:nvSpPr>
          <p:cNvPr id="8" name="TextBox 7">
            <a:extLst>
              <a:ext uri="{FF2B5EF4-FFF2-40B4-BE49-F238E27FC236}">
                <a16:creationId xmlns:a16="http://schemas.microsoft.com/office/drawing/2014/main" id="{380ACFAA-7EC0-527F-8AF7-8FD25E1FF045}"/>
              </a:ext>
            </a:extLst>
          </p:cNvPr>
          <p:cNvSpPr txBox="1"/>
          <p:nvPr/>
        </p:nvSpPr>
        <p:spPr>
          <a:xfrm>
            <a:off x="2400300" y="3166402"/>
            <a:ext cx="4800600" cy="369332"/>
          </a:xfrm>
          <a:prstGeom prst="rect">
            <a:avLst/>
          </a:prstGeom>
          <a:noFill/>
        </p:spPr>
        <p:txBody>
          <a:bodyPr wrap="square">
            <a:spAutoFit/>
          </a:bodyPr>
          <a:lstStyle/>
          <a:p>
            <a:r>
              <a:rPr lang="fr-FR" sz="1800"/>
              <a:t> </a:t>
            </a:r>
            <a:endParaRPr lang="en-US" dirty="0"/>
          </a:p>
        </p:txBody>
      </p:sp>
      <p:pic>
        <p:nvPicPr>
          <p:cNvPr id="25" name="Picture 24">
            <a:extLst>
              <a:ext uri="{FF2B5EF4-FFF2-40B4-BE49-F238E27FC236}">
                <a16:creationId xmlns:a16="http://schemas.microsoft.com/office/drawing/2014/main" id="{E2373452-CD8B-B7B6-19A5-DEA0707AF9AD}"/>
              </a:ext>
            </a:extLst>
          </p:cNvPr>
          <p:cNvPicPr>
            <a:picLocks noChangeAspect="1"/>
          </p:cNvPicPr>
          <p:nvPr/>
        </p:nvPicPr>
        <p:blipFill>
          <a:blip r:embed="rId3"/>
          <a:stretch>
            <a:fillRect/>
          </a:stretch>
        </p:blipFill>
        <p:spPr>
          <a:xfrm>
            <a:off x="594157" y="2168080"/>
            <a:ext cx="7506235" cy="408974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03077" y="2046288"/>
            <a:ext cx="9199900" cy="4429203"/>
            <a:chOff x="203077" y="2046288"/>
            <a:chExt cx="9199900" cy="4429203"/>
          </a:xfrm>
        </p:grpSpPr>
        <p:sp>
          <p:nvSpPr>
            <p:cNvPr id="12" name="AutoShape 3"/>
            <p:cNvSpPr>
              <a:spLocks noChangeArrowheads="1"/>
            </p:cNvSpPr>
            <p:nvPr/>
          </p:nvSpPr>
          <p:spPr bwMode="gray">
            <a:xfrm rot="17973186">
              <a:off x="4711260" y="26757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4" name="AutoShape 5"/>
            <p:cNvSpPr>
              <a:spLocks noChangeArrowheads="1"/>
            </p:cNvSpPr>
            <p:nvPr/>
          </p:nvSpPr>
          <p:spPr bwMode="gray">
            <a:xfrm rot="35969022">
              <a:off x="3566957" y="27519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5" name="AutoShape 6"/>
            <p:cNvSpPr>
              <a:spLocks noChangeArrowheads="1"/>
            </p:cNvSpPr>
            <p:nvPr/>
          </p:nvSpPr>
          <p:spPr bwMode="gray">
            <a:xfrm rot="5400000">
              <a:off x="4222538" y="5026872"/>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6" name="AutoShape 7"/>
            <p:cNvSpPr>
              <a:spLocks noChangeArrowheads="1"/>
            </p:cNvSpPr>
            <p:nvPr/>
          </p:nvSpPr>
          <p:spPr bwMode="gray">
            <a:xfrm>
              <a:off x="5364800" y="3803650"/>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7" name="AutoShape 8"/>
            <p:cNvSpPr>
              <a:spLocks noChangeArrowheads="1"/>
            </p:cNvSpPr>
            <p:nvPr/>
          </p:nvSpPr>
          <p:spPr bwMode="gray">
            <a:xfrm rot="-10800000">
              <a:off x="2954975" y="3797300"/>
              <a:ext cx="863600" cy="288925"/>
            </a:xfrm>
            <a:prstGeom prst="rightArrow">
              <a:avLst>
                <a:gd name="adj1" fmla="val 35167"/>
                <a:gd name="adj2" fmla="val 121041"/>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8" name="Oval 9"/>
            <p:cNvSpPr>
              <a:spLocks noChangeArrowheads="1"/>
            </p:cNvSpPr>
            <p:nvPr/>
          </p:nvSpPr>
          <p:spPr bwMode="auto">
            <a:xfrm>
              <a:off x="2670798" y="2046288"/>
              <a:ext cx="3743325" cy="3744912"/>
            </a:xfrm>
            <a:prstGeom prst="ellipse">
              <a:avLst/>
            </a:prstGeom>
            <a:noFill/>
            <a:ln w="38100" algn="ctr">
              <a:solidFill>
                <a:schemeClr val="tx2"/>
              </a:solidFill>
              <a:round/>
              <a:headEnd/>
              <a:tailEnd/>
            </a:ln>
            <a:effectLst/>
          </p:spPr>
          <p:txBody>
            <a:bodyPr anchor="ctr">
              <a:spAutoFit/>
            </a:bodyPr>
            <a:lstStyle/>
            <a:p>
              <a:endParaRPr lang="fr-FR"/>
            </a:p>
          </p:txBody>
        </p:sp>
        <p:sp>
          <p:nvSpPr>
            <p:cNvPr id="19" name="Oval 11"/>
            <p:cNvSpPr>
              <a:spLocks noChangeArrowheads="1"/>
            </p:cNvSpPr>
            <p:nvPr/>
          </p:nvSpPr>
          <p:spPr bwMode="gray">
            <a:xfrm>
              <a:off x="3434984" y="2071678"/>
              <a:ext cx="360363" cy="360362"/>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0" name="Oval 14"/>
            <p:cNvSpPr>
              <a:spLocks noChangeArrowheads="1"/>
            </p:cNvSpPr>
            <p:nvPr/>
          </p:nvSpPr>
          <p:spPr bwMode="gray">
            <a:xfrm>
              <a:off x="2534504" y="3749675"/>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1" name="Oval 17"/>
            <p:cNvSpPr>
              <a:spLocks noChangeArrowheads="1"/>
            </p:cNvSpPr>
            <p:nvPr/>
          </p:nvSpPr>
          <p:spPr bwMode="gray">
            <a:xfrm>
              <a:off x="4407096" y="5622666"/>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2" name="Oval 20"/>
            <p:cNvSpPr>
              <a:spLocks noChangeArrowheads="1"/>
            </p:cNvSpPr>
            <p:nvPr/>
          </p:nvSpPr>
          <p:spPr bwMode="gray">
            <a:xfrm>
              <a:off x="5284422" y="2071678"/>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3" name="Oval 23"/>
            <p:cNvSpPr>
              <a:spLocks noChangeArrowheads="1"/>
            </p:cNvSpPr>
            <p:nvPr/>
          </p:nvSpPr>
          <p:spPr bwMode="gray">
            <a:xfrm>
              <a:off x="6277829" y="3749675"/>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5" name="Oval 32"/>
            <p:cNvSpPr>
              <a:spLocks noChangeArrowheads="1"/>
            </p:cNvSpPr>
            <p:nvPr/>
          </p:nvSpPr>
          <p:spPr bwMode="gray">
            <a:xfrm>
              <a:off x="3843975" y="3198813"/>
              <a:ext cx="1522413" cy="1522412"/>
            </a:xfrm>
            <a:prstGeom prst="ellipse">
              <a:avLst/>
            </a:prstGeom>
            <a:solidFill>
              <a:srgbClr val="333333"/>
            </a:solidFill>
            <a:ln w="38100" algn="ctr">
              <a:noFill/>
              <a:round/>
              <a:headEnd/>
              <a:tailEnd/>
            </a:ln>
            <a:effectLst/>
          </p:spPr>
          <p:txBody>
            <a:bodyPr anchor="ctr">
              <a:spAutoFit/>
            </a:bodyPr>
            <a:lstStyle/>
            <a:p>
              <a:endParaRPr lang="fr-FR"/>
            </a:p>
          </p:txBody>
        </p:sp>
        <p:sp>
          <p:nvSpPr>
            <p:cNvPr id="26" name="Oval 33"/>
            <p:cNvSpPr>
              <a:spLocks noChangeArrowheads="1"/>
            </p:cNvSpPr>
            <p:nvPr/>
          </p:nvSpPr>
          <p:spPr bwMode="gray">
            <a:xfrm>
              <a:off x="3866200" y="3217863"/>
              <a:ext cx="1471613" cy="147320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27" name="Oval 34"/>
            <p:cNvSpPr>
              <a:spLocks noChangeArrowheads="1"/>
            </p:cNvSpPr>
            <p:nvPr/>
          </p:nvSpPr>
          <p:spPr bwMode="gray">
            <a:xfrm>
              <a:off x="3883663" y="3227388"/>
              <a:ext cx="1438275" cy="1435100"/>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28" name="Oval 35"/>
            <p:cNvSpPr>
              <a:spLocks noChangeArrowheads="1"/>
            </p:cNvSpPr>
            <p:nvPr/>
          </p:nvSpPr>
          <p:spPr bwMode="gray">
            <a:xfrm>
              <a:off x="3899538" y="3241675"/>
              <a:ext cx="1366837" cy="1341438"/>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29" name="Oval 36"/>
            <p:cNvSpPr>
              <a:spLocks noChangeArrowheads="1"/>
            </p:cNvSpPr>
            <p:nvPr/>
          </p:nvSpPr>
          <p:spPr bwMode="gray">
            <a:xfrm>
              <a:off x="3980500" y="3278188"/>
              <a:ext cx="1214438" cy="1090612"/>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grpSp>
          <p:nvGrpSpPr>
            <p:cNvPr id="30" name="Group 44"/>
            <p:cNvGrpSpPr/>
            <p:nvPr/>
          </p:nvGrpSpPr>
          <p:grpSpPr>
            <a:xfrm>
              <a:off x="203077" y="2082582"/>
              <a:ext cx="9199900" cy="4392909"/>
              <a:chOff x="-8914" y="2082582"/>
              <a:chExt cx="9199900" cy="4392909"/>
            </a:xfrm>
          </p:grpSpPr>
          <p:sp>
            <p:nvSpPr>
              <p:cNvPr id="32" name="Text Box 38"/>
              <p:cNvSpPr txBox="1">
                <a:spLocks noChangeArrowheads="1"/>
              </p:cNvSpPr>
              <p:nvPr/>
            </p:nvSpPr>
            <p:spPr bwMode="auto">
              <a:xfrm>
                <a:off x="6408645" y="3643314"/>
                <a:ext cx="2782341" cy="384721"/>
              </a:xfrm>
              <a:prstGeom prst="rect">
                <a:avLst/>
              </a:prstGeom>
              <a:noFill/>
              <a:ln w="9525" algn="ctr">
                <a:noFill/>
                <a:miter lim="800000"/>
                <a:headEnd/>
                <a:tailEnd/>
              </a:ln>
              <a:effectLst/>
            </p:spPr>
            <p:txBody>
              <a:bodyPr wrap="square">
                <a:spAutoFit/>
              </a:bodyPr>
              <a:lstStyle/>
              <a:p>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rPr>
                  <a:t>Manque d’analyses </a:t>
                </a:r>
                <a:endParaRPr lang="en-US"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endParaRPr>
              </a:p>
            </p:txBody>
          </p:sp>
          <p:sp>
            <p:nvSpPr>
              <p:cNvPr id="33" name="Text Box 39"/>
              <p:cNvSpPr txBox="1">
                <a:spLocks noChangeArrowheads="1"/>
              </p:cNvSpPr>
              <p:nvPr/>
            </p:nvSpPr>
            <p:spPr bwMode="auto">
              <a:xfrm>
                <a:off x="1062162" y="2082582"/>
                <a:ext cx="2129109" cy="384721"/>
              </a:xfrm>
              <a:prstGeom prst="rect">
                <a:avLst/>
              </a:prstGeom>
              <a:noFill/>
              <a:ln w="9525" algn="ctr">
                <a:noFill/>
                <a:miter lim="800000"/>
                <a:headEnd/>
                <a:tailEnd/>
              </a:ln>
              <a:effectLst/>
            </p:spPr>
            <p:txBody>
              <a:bodyPr wrap="none">
                <a:spAutoFit/>
              </a:bodyPr>
              <a:lstStyle/>
              <a:p>
                <a:pPr algn="r"/>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Century Gothic (Corps)"/>
                  </a:rPr>
                  <a:t>Perte de temps </a:t>
                </a:r>
                <a:endParaRPr lang="en-US"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endParaRPr>
              </a:p>
            </p:txBody>
          </p:sp>
          <p:sp>
            <p:nvSpPr>
              <p:cNvPr id="35" name="Text Box 41"/>
              <p:cNvSpPr txBox="1">
                <a:spLocks noChangeArrowheads="1"/>
              </p:cNvSpPr>
              <p:nvPr/>
            </p:nvSpPr>
            <p:spPr bwMode="auto">
              <a:xfrm>
                <a:off x="5528050" y="2082582"/>
                <a:ext cx="1585690" cy="384721"/>
              </a:xfrm>
              <a:prstGeom prst="rect">
                <a:avLst/>
              </a:prstGeom>
              <a:noFill/>
              <a:ln w="9525" algn="ctr">
                <a:noFill/>
                <a:miter lim="800000"/>
                <a:headEnd/>
                <a:tailEnd/>
              </a:ln>
              <a:effectLst/>
            </p:spPr>
            <p:txBody>
              <a:bodyPr wrap="none">
                <a:spAutoFit/>
              </a:bodyPr>
              <a:lstStyle/>
              <a:p>
                <a:pPr eaLnBrk="0" hangingPunct="0"/>
                <a:r>
                  <a:rPr lang="en-US" sz="1900" b="1" spc="50" dirty="0" err="1">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rPr>
                  <a:t>Inefficacité</a:t>
                </a:r>
                <a:endPar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Century Gothic (Corps)"/>
                </a:endParaRPr>
              </a:p>
            </p:txBody>
          </p:sp>
          <p:sp>
            <p:nvSpPr>
              <p:cNvPr id="36" name="Text Box 42"/>
              <p:cNvSpPr txBox="1">
                <a:spLocks noChangeArrowheads="1"/>
              </p:cNvSpPr>
              <p:nvPr/>
            </p:nvSpPr>
            <p:spPr bwMode="auto">
              <a:xfrm>
                <a:off x="-8914" y="3766424"/>
                <a:ext cx="2366353" cy="384721"/>
              </a:xfrm>
              <a:prstGeom prst="rect">
                <a:avLst/>
              </a:prstGeom>
              <a:noFill/>
              <a:ln w="9525" algn="ctr">
                <a:noFill/>
                <a:miter lim="800000"/>
                <a:headEnd/>
                <a:tailEnd/>
              </a:ln>
              <a:effectLst/>
            </p:spPr>
            <p:txBody>
              <a:bodyPr wrap="none">
                <a:spAutoFit/>
              </a:bodyPr>
              <a:lstStyle/>
              <a:p>
                <a:pPr algn="r"/>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rPr>
                  <a:t>Perte de données</a:t>
                </a:r>
              </a:p>
            </p:txBody>
          </p:sp>
          <p:sp>
            <p:nvSpPr>
              <p:cNvPr id="37" name="Text Box 43"/>
              <p:cNvSpPr txBox="1">
                <a:spLocks noChangeArrowheads="1"/>
              </p:cNvSpPr>
              <p:nvPr/>
            </p:nvSpPr>
            <p:spPr bwMode="auto">
              <a:xfrm>
                <a:off x="2221432" y="6090770"/>
                <a:ext cx="3640740" cy="384721"/>
              </a:xfrm>
              <a:prstGeom prst="rect">
                <a:avLst/>
              </a:prstGeom>
              <a:noFill/>
              <a:ln w="9525" algn="ctr">
                <a:noFill/>
                <a:miter lim="800000"/>
                <a:headEnd/>
                <a:tailEnd/>
              </a:ln>
              <a:effectLst/>
            </p:spPr>
            <p:txBody>
              <a:bodyPr wrap="none">
                <a:spAutoFit/>
              </a:bodyPr>
              <a:lstStyle/>
              <a:p>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rPr>
                  <a:t>Manque de communication</a:t>
                </a:r>
              </a:p>
            </p:txBody>
          </p:sp>
        </p:grpSp>
        <p:sp>
          <p:nvSpPr>
            <p:cNvPr id="31" name="Text Box 37"/>
            <p:cNvSpPr txBox="1">
              <a:spLocks noChangeArrowheads="1"/>
            </p:cNvSpPr>
            <p:nvPr/>
          </p:nvSpPr>
          <p:spPr bwMode="gray">
            <a:xfrm>
              <a:off x="3885244" y="3571876"/>
              <a:ext cx="1500198" cy="338554"/>
            </a:xfrm>
            <a:prstGeom prst="rect">
              <a:avLst/>
            </a:prstGeom>
            <a:noFill/>
            <a:ln w="9525" algn="ctr">
              <a:noFill/>
              <a:miter lim="800000"/>
              <a:headEnd/>
              <a:tailEnd/>
            </a:ln>
            <a:effectLst/>
          </p:spPr>
          <p:txBody>
            <a:bodyPr wrap="square">
              <a:spAutoFit/>
              <a:scene3d>
                <a:camera prst="orthographicFront"/>
                <a:lightRig rig="soft" dir="t">
                  <a:rot lat="0" lon="0" rev="10800000"/>
                </a:lightRig>
              </a:scene3d>
              <a:sp3d>
                <a:bevelT w="27940" h="12700"/>
                <a:contourClr>
                  <a:srgbClr val="DDDDDD"/>
                </a:contourClr>
              </a:sp3d>
            </a:bodyPr>
            <a:lstStyle/>
            <a:p>
              <a:pPr algn="ctr" eaLnBrk="0" hangingPunct="0"/>
              <a:endParaRPr lang="fr-FR" sz="1600" b="1" spc="150" dirty="0">
                <a:ln w="11430">
                  <a:solidFill>
                    <a:sysClr val="windowText" lastClr="000000"/>
                  </a:solidFill>
                </a:ln>
                <a:solidFill>
                  <a:sysClr val="windowText" lastClr="000000"/>
                </a:solidFill>
                <a:effectLst>
                  <a:outerShdw blurRad="25400" algn="tl" rotWithShape="0">
                    <a:srgbClr val="000000">
                      <a:alpha val="43000"/>
                    </a:srgbClr>
                  </a:outerShdw>
                </a:effectLst>
                <a:latin typeface="Cambria" pitchFamily="18" charset="0"/>
              </a:endParaRPr>
            </a:p>
          </p:txBody>
        </p:sp>
      </p:grpSp>
      <p:pic>
        <p:nvPicPr>
          <p:cNvPr id="41" name="Picture 2" descr="C:\Documents and Settings\Administrateur\Mes documents\Mes images\The Icons\Hint 4.png"/>
          <p:cNvPicPr>
            <a:picLocks noChangeAspect="1" noChangeArrowheads="1"/>
          </p:cNvPicPr>
          <p:nvPr/>
        </p:nvPicPr>
        <p:blipFill>
          <a:blip r:embed="rId3"/>
          <a:srcRect/>
          <a:stretch>
            <a:fillRect/>
          </a:stretch>
        </p:blipFill>
        <p:spPr bwMode="auto">
          <a:xfrm>
            <a:off x="3893986" y="3117619"/>
            <a:ext cx="1500198" cy="1500198"/>
          </a:xfrm>
          <a:prstGeom prst="rect">
            <a:avLst/>
          </a:prstGeom>
          <a:noFill/>
        </p:spPr>
      </p:pic>
      <p:sp>
        <p:nvSpPr>
          <p:cNvPr id="42" name="Titre 1"/>
          <p:cNvSpPr>
            <a:spLocks noGrp="1"/>
          </p:cNvSpPr>
          <p:nvPr>
            <p:ph type="title"/>
          </p:nvPr>
        </p:nvSpPr>
        <p:spPr>
          <a:xfrm>
            <a:off x="849488" y="0"/>
            <a:ext cx="7506235" cy="1020817"/>
          </a:xfrm>
        </p:spPr>
        <p:txBody>
          <a:bodyPr/>
          <a:lstStyle/>
          <a:p>
            <a:r>
              <a:rPr lang="fr-FR" sz="4100" b="1" dirty="0"/>
              <a:t>Introduction (3/5)</a:t>
            </a:r>
            <a:br>
              <a:rPr lang="fr-FR" dirty="0"/>
            </a:br>
            <a:r>
              <a:rPr lang="fr-FR" sz="2700" dirty="0"/>
              <a:t>Problématique</a:t>
            </a:r>
          </a:p>
        </p:txBody>
      </p:sp>
      <p:sp>
        <p:nvSpPr>
          <p:cNvPr id="43" name="Ellipse 42"/>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4" name="ZoneTexte 43"/>
          <p:cNvSpPr txBox="1"/>
          <p:nvPr/>
        </p:nvSpPr>
        <p:spPr>
          <a:xfrm>
            <a:off x="8388424" y="6093296"/>
            <a:ext cx="360040" cy="400110"/>
          </a:xfrm>
          <a:prstGeom prst="rect">
            <a:avLst/>
          </a:prstGeom>
          <a:noFill/>
        </p:spPr>
        <p:txBody>
          <a:bodyPr wrap="square" rtlCol="0">
            <a:spAutoFit/>
          </a:bodyPr>
          <a:lstStyle/>
          <a:p>
            <a:r>
              <a:rPr lang="fr-FR" sz="2000" b="1" dirty="0"/>
              <a:t>5</a:t>
            </a:r>
          </a:p>
        </p:txBody>
      </p:sp>
    </p:spTree>
    <p:extLst>
      <p:ext uri="{BB962C8B-B14F-4D97-AF65-F5344CB8AC3E}">
        <p14:creationId xmlns:p14="http://schemas.microsoft.com/office/powerpoint/2010/main" val="1523089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par>
                                <p:cTn id="10" presetID="6" presetClass="emph" presetSubtype="0" fill="hold" nodeType="withEffect">
                                  <p:stCondLst>
                                    <p:cond delay="0"/>
                                  </p:stCondLst>
                                  <p:childTnLst>
                                    <p:animScale>
                                      <p:cBhvr>
                                        <p:cTn id="11" dur="2000" fill="hold"/>
                                        <p:tgtEl>
                                          <p:spTgt spid="4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5" name="Rectangle 4"/>
          <p:cNvSpPr/>
          <p:nvPr/>
        </p:nvSpPr>
        <p:spPr>
          <a:xfrm>
            <a:off x="1308537" y="2459449"/>
            <a:ext cx="7141779" cy="646331"/>
          </a:xfrm>
          <a:prstGeom prst="rect">
            <a:avLst/>
          </a:prstGeom>
        </p:spPr>
        <p:txBody>
          <a:bodyPr wrap="square">
            <a:spAutoFit/>
          </a:bodyPr>
          <a:lstStyle/>
          <a:p>
            <a:r>
              <a:rPr lang="fr-FR" dirty="0"/>
              <a:t>          faciliter les tâches administratives et la communication, à la fois pour les employés et les clients .</a:t>
            </a:r>
          </a:p>
        </p:txBody>
      </p:sp>
      <p:sp>
        <p:nvSpPr>
          <p:cNvPr id="9" name="Flèche droite 8"/>
          <p:cNvSpPr/>
          <p:nvPr/>
        </p:nvSpPr>
        <p:spPr>
          <a:xfrm>
            <a:off x="1466193" y="2506717"/>
            <a:ext cx="45720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1271750" y="3589311"/>
            <a:ext cx="7141779" cy="923330"/>
          </a:xfrm>
          <a:prstGeom prst="rect">
            <a:avLst/>
          </a:prstGeom>
        </p:spPr>
        <p:txBody>
          <a:bodyPr wrap="square">
            <a:spAutoFit/>
          </a:bodyPr>
          <a:lstStyle/>
          <a:p>
            <a:r>
              <a:rPr lang="fr-FR" dirty="0"/>
              <a:t>           Numérisation et automatisation des processus, notamment en ce qui concerne les demandes de </a:t>
            </a:r>
            <a:r>
              <a:rPr lang="fr-FR" dirty="0" err="1"/>
              <a:t>congé,des</a:t>
            </a:r>
            <a:r>
              <a:rPr lang="fr-FR" dirty="0"/>
              <a:t> réclamations et la gestion des ressources humaines .</a:t>
            </a:r>
          </a:p>
        </p:txBody>
      </p:sp>
      <p:sp>
        <p:nvSpPr>
          <p:cNvPr id="13" name="Flèche droite 12"/>
          <p:cNvSpPr/>
          <p:nvPr/>
        </p:nvSpPr>
        <p:spPr>
          <a:xfrm>
            <a:off x="1429406" y="3636579"/>
            <a:ext cx="45720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1187667" y="4782234"/>
            <a:ext cx="7141779" cy="923330"/>
          </a:xfrm>
          <a:prstGeom prst="rect">
            <a:avLst/>
          </a:prstGeom>
        </p:spPr>
        <p:txBody>
          <a:bodyPr wrap="square">
            <a:spAutoFit/>
          </a:bodyPr>
          <a:lstStyle/>
          <a:p>
            <a:r>
              <a:rPr lang="fr-FR" dirty="0"/>
              <a:t>         Intégration de systèmes de notification, de statistiques pour améliorer la transparence, la collaboration, et le suivi des opérations au sein de la mutuelle .</a:t>
            </a:r>
          </a:p>
        </p:txBody>
      </p:sp>
      <p:sp>
        <p:nvSpPr>
          <p:cNvPr id="17" name="Flèche droite 16"/>
          <p:cNvSpPr/>
          <p:nvPr/>
        </p:nvSpPr>
        <p:spPr>
          <a:xfrm>
            <a:off x="1345323" y="4829502"/>
            <a:ext cx="45720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itre 1"/>
          <p:cNvSpPr>
            <a:spLocks noGrp="1"/>
          </p:cNvSpPr>
          <p:nvPr>
            <p:ph type="title"/>
          </p:nvPr>
        </p:nvSpPr>
        <p:spPr>
          <a:xfrm>
            <a:off x="849488" y="0"/>
            <a:ext cx="7506235" cy="1020817"/>
          </a:xfrm>
        </p:spPr>
        <p:txBody>
          <a:bodyPr/>
          <a:lstStyle/>
          <a:p>
            <a:r>
              <a:rPr lang="fr-FR" sz="4100" b="1" dirty="0"/>
              <a:t>Introduction (4/5)</a:t>
            </a:r>
            <a:br>
              <a:rPr lang="fr-FR" dirty="0"/>
            </a:br>
            <a:r>
              <a:rPr lang="fr-FR" sz="2700" dirty="0"/>
              <a:t>Solution</a:t>
            </a:r>
          </a:p>
        </p:txBody>
      </p:sp>
      <p:sp>
        <p:nvSpPr>
          <p:cNvPr id="22" name="Espace réservé du pied de page 3"/>
          <p:cNvSpPr txBox="1">
            <a:spLocks/>
          </p:cNvSpPr>
          <p:nvPr/>
        </p:nvSpPr>
        <p:spPr>
          <a:xfrm>
            <a:off x="396269" y="6391839"/>
            <a:ext cx="2894846" cy="304801"/>
          </a:xfrm>
          <a:prstGeom prst="rect">
            <a:avLst/>
          </a:prstGeom>
        </p:spPr>
        <p:txBody>
          <a:bodyPr vert="horz" lIns="91440" tIns="45720" rIns="91440" bIns="45720"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mn-lt"/>
                <a:ea typeface="+mn-ea"/>
                <a:cs typeface="+mn-cs"/>
              </a:rPr>
              <a:t>
              </a:t>
            </a:r>
            <a:endParaRPr kumimoji="0" lang="en-US" sz="1000" b="1" i="0" u="none" strike="noStrike" kern="1200" cap="none" spc="0" normalizeH="0" baseline="0" noProof="0" dirty="0">
              <a:ln>
                <a:noFill/>
              </a:ln>
              <a:solidFill>
                <a:schemeClr val="accent1"/>
              </a:solidFill>
              <a:effectLst/>
              <a:uLnTx/>
              <a:uFillTx/>
              <a:latin typeface="+mn-lt"/>
              <a:ea typeface="+mn-ea"/>
              <a:cs typeface="+mn-cs"/>
            </a:endParaRPr>
          </a:p>
        </p:txBody>
      </p:sp>
      <p:sp>
        <p:nvSpPr>
          <p:cNvPr id="26" name="Ellipse 2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7" name="ZoneTexte 26"/>
          <p:cNvSpPr txBox="1"/>
          <p:nvPr/>
        </p:nvSpPr>
        <p:spPr>
          <a:xfrm>
            <a:off x="8388424" y="6093296"/>
            <a:ext cx="360040" cy="400110"/>
          </a:xfrm>
          <a:prstGeom prst="rect">
            <a:avLst/>
          </a:prstGeom>
          <a:noFill/>
        </p:spPr>
        <p:txBody>
          <a:bodyPr wrap="square" rtlCol="0">
            <a:spAutoFit/>
          </a:bodyPr>
          <a:lstStyle/>
          <a:p>
            <a:r>
              <a:rPr lang="fr-FR" sz="2000" b="1" dirty="0"/>
              <a:t>6</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5"/>
                                        </p:tgtEl>
                                        <p:attrNameLst>
                                          <p:attrName>ppt_x</p:attrName>
                                        </p:attrNameLst>
                                      </p:cBhvr>
                                      <p:tavLst>
                                        <p:tav tm="0">
                                          <p:val>
                                            <p:strVal val="ppt_x"/>
                                          </p:val>
                                        </p:tav>
                                        <p:tav tm="100000">
                                          <p:val>
                                            <p:strVal val="ppt_x"/>
                                          </p:val>
                                        </p:tav>
                                      </p:tavLst>
                                    </p:anim>
                                    <p:anim calcmode="lin" valueType="num">
                                      <p:cBhvr additive="base">
                                        <p:cTn id="37" dur="500"/>
                                        <p:tgtEl>
                                          <p:spTgt spid="5"/>
                                        </p:tgtEl>
                                        <p:attrNameLst>
                                          <p:attrName>ppt_y</p:attrName>
                                        </p:attrNameLst>
                                      </p:cBhvr>
                                      <p:tavLst>
                                        <p:tav tm="0">
                                          <p:val>
                                            <p:strVal val="ppt_y"/>
                                          </p:val>
                                        </p:tav>
                                        <p:tav tm="100000">
                                          <p:val>
                                            <p:strVal val="1+ppt_h/2"/>
                                          </p:val>
                                        </p:tav>
                                      </p:tavLst>
                                    </p:anim>
                                    <p:set>
                                      <p:cBhvr>
                                        <p:cTn id="38" dur="1" fill="hold">
                                          <p:stCondLst>
                                            <p:cond delay="499"/>
                                          </p:stCondLst>
                                        </p:cTn>
                                        <p:tgtEl>
                                          <p:spTgt spid="5"/>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9"/>
                                        </p:tgtEl>
                                        <p:attrNameLst>
                                          <p:attrName>ppt_x</p:attrName>
                                        </p:attrNameLst>
                                      </p:cBhvr>
                                      <p:tavLst>
                                        <p:tav tm="0">
                                          <p:val>
                                            <p:strVal val="ppt_x"/>
                                          </p:val>
                                        </p:tav>
                                        <p:tav tm="100000">
                                          <p:val>
                                            <p:strVal val="ppt_x"/>
                                          </p:val>
                                        </p:tav>
                                      </p:tavLst>
                                    </p:anim>
                                    <p:anim calcmode="lin" valueType="num">
                                      <p:cBhvr additive="base">
                                        <p:cTn id="41" dur="500"/>
                                        <p:tgtEl>
                                          <p:spTgt spid="9"/>
                                        </p:tgtEl>
                                        <p:attrNameLst>
                                          <p:attrName>ppt_y</p:attrName>
                                        </p:attrNameLst>
                                      </p:cBhvr>
                                      <p:tavLst>
                                        <p:tav tm="0">
                                          <p:val>
                                            <p:strVal val="ppt_y"/>
                                          </p:val>
                                        </p:tav>
                                        <p:tav tm="100000">
                                          <p:val>
                                            <p:strVal val="1+ppt_h/2"/>
                                          </p:val>
                                        </p:tav>
                                      </p:tavLst>
                                    </p:anim>
                                    <p:set>
                                      <p:cBhvr>
                                        <p:cTn id="42" dur="1" fill="hold">
                                          <p:stCondLst>
                                            <p:cond delay="499"/>
                                          </p:stCondLst>
                                        </p:cTn>
                                        <p:tgtEl>
                                          <p:spTgt spid="9"/>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12"/>
                                        </p:tgtEl>
                                        <p:attrNameLst>
                                          <p:attrName>ppt_x</p:attrName>
                                        </p:attrNameLst>
                                      </p:cBhvr>
                                      <p:tavLst>
                                        <p:tav tm="0">
                                          <p:val>
                                            <p:strVal val="ppt_x"/>
                                          </p:val>
                                        </p:tav>
                                        <p:tav tm="100000">
                                          <p:val>
                                            <p:strVal val="ppt_x"/>
                                          </p:val>
                                        </p:tav>
                                      </p:tavLst>
                                    </p:anim>
                                    <p:anim calcmode="lin" valueType="num">
                                      <p:cBhvr additive="base">
                                        <p:cTn id="45" dur="500"/>
                                        <p:tgtEl>
                                          <p:spTgt spid="12"/>
                                        </p:tgtEl>
                                        <p:attrNameLst>
                                          <p:attrName>ppt_y</p:attrName>
                                        </p:attrNameLst>
                                      </p:cBhvr>
                                      <p:tavLst>
                                        <p:tav tm="0">
                                          <p:val>
                                            <p:strVal val="ppt_y"/>
                                          </p:val>
                                        </p:tav>
                                        <p:tav tm="100000">
                                          <p:val>
                                            <p:strVal val="1+ppt_h/2"/>
                                          </p:val>
                                        </p:tav>
                                      </p:tavLst>
                                    </p:anim>
                                    <p:set>
                                      <p:cBhvr>
                                        <p:cTn id="46" dur="1" fill="hold">
                                          <p:stCondLst>
                                            <p:cond delay="499"/>
                                          </p:stCondLst>
                                        </p:cTn>
                                        <p:tgtEl>
                                          <p:spTgt spid="12"/>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13"/>
                                        </p:tgtEl>
                                        <p:attrNameLst>
                                          <p:attrName>ppt_x</p:attrName>
                                        </p:attrNameLst>
                                      </p:cBhvr>
                                      <p:tavLst>
                                        <p:tav tm="0">
                                          <p:val>
                                            <p:strVal val="ppt_x"/>
                                          </p:val>
                                        </p:tav>
                                        <p:tav tm="100000">
                                          <p:val>
                                            <p:strVal val="ppt_x"/>
                                          </p:val>
                                        </p:tav>
                                      </p:tavLst>
                                    </p:anim>
                                    <p:anim calcmode="lin" valueType="num">
                                      <p:cBhvr additive="base">
                                        <p:cTn id="49" dur="500"/>
                                        <p:tgtEl>
                                          <p:spTgt spid="13"/>
                                        </p:tgtEl>
                                        <p:attrNameLst>
                                          <p:attrName>ppt_y</p:attrName>
                                        </p:attrNameLst>
                                      </p:cBhvr>
                                      <p:tavLst>
                                        <p:tav tm="0">
                                          <p:val>
                                            <p:strVal val="ppt_y"/>
                                          </p:val>
                                        </p:tav>
                                        <p:tav tm="100000">
                                          <p:val>
                                            <p:strVal val="1+ppt_h/2"/>
                                          </p:val>
                                        </p:tav>
                                      </p:tavLst>
                                    </p:anim>
                                    <p:set>
                                      <p:cBhvr>
                                        <p:cTn id="50" dur="1" fill="hold">
                                          <p:stCondLst>
                                            <p:cond delay="499"/>
                                          </p:stCondLst>
                                        </p:cTn>
                                        <p:tgtEl>
                                          <p:spTgt spid="13"/>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16"/>
                                        </p:tgtEl>
                                        <p:attrNameLst>
                                          <p:attrName>ppt_x</p:attrName>
                                        </p:attrNameLst>
                                      </p:cBhvr>
                                      <p:tavLst>
                                        <p:tav tm="0">
                                          <p:val>
                                            <p:strVal val="ppt_x"/>
                                          </p:val>
                                        </p:tav>
                                        <p:tav tm="100000">
                                          <p:val>
                                            <p:strVal val="ppt_x"/>
                                          </p:val>
                                        </p:tav>
                                      </p:tavLst>
                                    </p:anim>
                                    <p:anim calcmode="lin" valueType="num">
                                      <p:cBhvr additive="base">
                                        <p:cTn id="53" dur="500"/>
                                        <p:tgtEl>
                                          <p:spTgt spid="16"/>
                                        </p:tgtEl>
                                        <p:attrNameLst>
                                          <p:attrName>ppt_y</p:attrName>
                                        </p:attrNameLst>
                                      </p:cBhvr>
                                      <p:tavLst>
                                        <p:tav tm="0">
                                          <p:val>
                                            <p:strVal val="ppt_y"/>
                                          </p:val>
                                        </p:tav>
                                        <p:tav tm="100000">
                                          <p:val>
                                            <p:strVal val="1+ppt_h/2"/>
                                          </p:val>
                                        </p:tav>
                                      </p:tavLst>
                                    </p:anim>
                                    <p:set>
                                      <p:cBhvr>
                                        <p:cTn id="54" dur="1" fill="hold">
                                          <p:stCondLst>
                                            <p:cond delay="499"/>
                                          </p:stCondLst>
                                        </p:cTn>
                                        <p:tgtEl>
                                          <p:spTgt spid="16"/>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17"/>
                                        </p:tgtEl>
                                        <p:attrNameLst>
                                          <p:attrName>ppt_x</p:attrName>
                                        </p:attrNameLst>
                                      </p:cBhvr>
                                      <p:tavLst>
                                        <p:tav tm="0">
                                          <p:val>
                                            <p:strVal val="ppt_x"/>
                                          </p:val>
                                        </p:tav>
                                        <p:tav tm="100000">
                                          <p:val>
                                            <p:strVal val="ppt_x"/>
                                          </p:val>
                                        </p:tav>
                                      </p:tavLst>
                                    </p:anim>
                                    <p:anim calcmode="lin" valueType="num">
                                      <p:cBhvr additive="base">
                                        <p:cTn id="57" dur="500"/>
                                        <p:tgtEl>
                                          <p:spTgt spid="17"/>
                                        </p:tgtEl>
                                        <p:attrNameLst>
                                          <p:attrName>ppt_y</p:attrName>
                                        </p:attrNameLst>
                                      </p:cBhvr>
                                      <p:tavLst>
                                        <p:tav tm="0">
                                          <p:val>
                                            <p:strVal val="ppt_y"/>
                                          </p:val>
                                        </p:tav>
                                        <p:tav tm="100000">
                                          <p:val>
                                            <p:strVal val="1+ppt_h/2"/>
                                          </p:val>
                                        </p:tav>
                                      </p:tavLst>
                                    </p:anim>
                                    <p:set>
                                      <p:cBhvr>
                                        <p:cTn id="5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animBg="1"/>
      <p:bldP spid="9" grpId="1" animBg="1"/>
      <p:bldP spid="12" grpId="0"/>
      <p:bldP spid="12" grpId="1"/>
      <p:bldP spid="13" grpId="0" animBg="1"/>
      <p:bldP spid="13" grpId="1" animBg="1"/>
      <p:bldP spid="16" grpId="0"/>
      <p:bldP spid="16" grpId="1"/>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pic>
        <p:nvPicPr>
          <p:cNvPr id="5" name="Picture 3" descr="G:\USERS\userss.png"/>
          <p:cNvPicPr>
            <a:picLocks noChangeAspect="1" noChangeArrowheads="1"/>
          </p:cNvPicPr>
          <p:nvPr/>
        </p:nvPicPr>
        <p:blipFill>
          <a:blip r:embed="rId3"/>
          <a:srcRect/>
          <a:stretch>
            <a:fillRect/>
          </a:stretch>
        </p:blipFill>
        <p:spPr bwMode="auto">
          <a:xfrm>
            <a:off x="0" y="2285533"/>
            <a:ext cx="1277476" cy="1277476"/>
          </a:xfrm>
          <a:prstGeom prst="rect">
            <a:avLst/>
          </a:prstGeom>
          <a:noFill/>
          <a:ln w="9525">
            <a:noFill/>
            <a:miter lim="800000"/>
            <a:headEnd/>
            <a:tailEnd/>
          </a:ln>
        </p:spPr>
      </p:pic>
      <p:pic>
        <p:nvPicPr>
          <p:cNvPr id="8" name="Image 7" descr="internet-pc.jpg"/>
          <p:cNvPicPr>
            <a:picLocks noChangeAspect="1"/>
          </p:cNvPicPr>
          <p:nvPr/>
        </p:nvPicPr>
        <p:blipFill>
          <a:blip r:embed="rId4"/>
          <a:stretch>
            <a:fillRect/>
          </a:stretch>
        </p:blipFill>
        <p:spPr>
          <a:xfrm>
            <a:off x="2822028" y="2175642"/>
            <a:ext cx="1655379" cy="1450427"/>
          </a:xfrm>
          <a:prstGeom prst="rect">
            <a:avLst/>
          </a:prstGeom>
        </p:spPr>
      </p:pic>
      <p:pic>
        <p:nvPicPr>
          <p:cNvPr id="10" name="Image 9" descr="max_20121116103104_enquete-satisfaction.jpg"/>
          <p:cNvPicPr>
            <a:picLocks noChangeAspect="1"/>
          </p:cNvPicPr>
          <p:nvPr/>
        </p:nvPicPr>
        <p:blipFill>
          <a:blip r:embed="rId5"/>
          <a:stretch>
            <a:fillRect/>
          </a:stretch>
        </p:blipFill>
        <p:spPr>
          <a:xfrm>
            <a:off x="6434960" y="4806511"/>
            <a:ext cx="2020613" cy="1515460"/>
          </a:xfrm>
          <a:prstGeom prst="rect">
            <a:avLst/>
          </a:prstGeom>
        </p:spPr>
      </p:pic>
      <p:sp>
        <p:nvSpPr>
          <p:cNvPr id="12" name="Flèche droite 11"/>
          <p:cNvSpPr/>
          <p:nvPr/>
        </p:nvSpPr>
        <p:spPr>
          <a:xfrm>
            <a:off x="1592317" y="2885090"/>
            <a:ext cx="1103586" cy="157655"/>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13" name="Flèche droite 12"/>
          <p:cNvSpPr/>
          <p:nvPr/>
        </p:nvSpPr>
        <p:spPr>
          <a:xfrm>
            <a:off x="4645572" y="2911366"/>
            <a:ext cx="1103586" cy="157655"/>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15" name="Flèche droite 14"/>
          <p:cNvSpPr/>
          <p:nvPr/>
        </p:nvSpPr>
        <p:spPr>
          <a:xfrm rot="5400000">
            <a:off x="6647793" y="4093781"/>
            <a:ext cx="1103586" cy="157655"/>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16" name="ZoneTexte 15"/>
          <p:cNvSpPr txBox="1"/>
          <p:nvPr/>
        </p:nvSpPr>
        <p:spPr>
          <a:xfrm>
            <a:off x="1576552" y="2506717"/>
            <a:ext cx="1150882" cy="369332"/>
          </a:xfrm>
          <a:prstGeom prst="rect">
            <a:avLst/>
          </a:prstGeom>
          <a:noFill/>
        </p:spPr>
        <p:txBody>
          <a:bodyPr wrap="square" rtlCol="0">
            <a:spAutoFit/>
          </a:bodyPr>
          <a:lstStyle/>
          <a:p>
            <a:r>
              <a:rPr lang="fr-FR" dirty="0"/>
              <a:t>Accès</a:t>
            </a:r>
          </a:p>
        </p:txBody>
      </p:sp>
      <p:sp>
        <p:nvSpPr>
          <p:cNvPr id="17" name="ZoneTexte 16"/>
          <p:cNvSpPr txBox="1"/>
          <p:nvPr/>
        </p:nvSpPr>
        <p:spPr>
          <a:xfrm>
            <a:off x="4461641" y="2564524"/>
            <a:ext cx="1450427" cy="369332"/>
          </a:xfrm>
          <a:prstGeom prst="rect">
            <a:avLst/>
          </a:prstGeom>
          <a:noFill/>
        </p:spPr>
        <p:txBody>
          <a:bodyPr wrap="square" rtlCol="0">
            <a:spAutoFit/>
          </a:bodyPr>
          <a:lstStyle/>
          <a:p>
            <a:r>
              <a:rPr lang="fr-FR" dirty="0"/>
              <a:t>Connexion</a:t>
            </a:r>
          </a:p>
        </p:txBody>
      </p:sp>
      <p:sp>
        <p:nvSpPr>
          <p:cNvPr id="19" name="ZoneTexte 18"/>
          <p:cNvSpPr txBox="1"/>
          <p:nvPr/>
        </p:nvSpPr>
        <p:spPr>
          <a:xfrm>
            <a:off x="7499130" y="3936124"/>
            <a:ext cx="1489005" cy="369332"/>
          </a:xfrm>
          <a:prstGeom prst="rect">
            <a:avLst/>
          </a:prstGeom>
          <a:noFill/>
        </p:spPr>
        <p:txBody>
          <a:bodyPr wrap="square" rtlCol="0">
            <a:spAutoFit/>
          </a:bodyPr>
          <a:lstStyle/>
          <a:p>
            <a:r>
              <a:rPr lang="fr-FR" dirty="0"/>
              <a:t>Opération</a:t>
            </a:r>
          </a:p>
        </p:txBody>
      </p:sp>
      <p:sp>
        <p:nvSpPr>
          <p:cNvPr id="20" name="Titre 1"/>
          <p:cNvSpPr>
            <a:spLocks noGrp="1"/>
          </p:cNvSpPr>
          <p:nvPr>
            <p:ph type="title"/>
          </p:nvPr>
        </p:nvSpPr>
        <p:spPr>
          <a:xfrm>
            <a:off x="849488" y="0"/>
            <a:ext cx="7506235" cy="1020817"/>
          </a:xfrm>
        </p:spPr>
        <p:txBody>
          <a:bodyPr/>
          <a:lstStyle/>
          <a:p>
            <a:r>
              <a:rPr lang="fr-FR" sz="4100" b="1" dirty="0"/>
              <a:t>Introduction (5/5)</a:t>
            </a:r>
            <a:br>
              <a:rPr lang="fr-FR" dirty="0"/>
            </a:br>
            <a:r>
              <a:rPr lang="fr-FR" sz="2700" dirty="0"/>
              <a:t>Solution</a:t>
            </a:r>
          </a:p>
        </p:txBody>
      </p:sp>
      <p:sp>
        <p:nvSpPr>
          <p:cNvPr id="21" name="Ellipse 20"/>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2" name="ZoneTexte 21"/>
          <p:cNvSpPr txBox="1"/>
          <p:nvPr/>
        </p:nvSpPr>
        <p:spPr>
          <a:xfrm>
            <a:off x="8388424" y="6093296"/>
            <a:ext cx="360040" cy="400110"/>
          </a:xfrm>
          <a:prstGeom prst="rect">
            <a:avLst/>
          </a:prstGeom>
          <a:noFill/>
        </p:spPr>
        <p:txBody>
          <a:bodyPr wrap="square" rtlCol="0">
            <a:spAutoFit/>
          </a:bodyPr>
          <a:lstStyle/>
          <a:p>
            <a:r>
              <a:rPr lang="fr-FR" sz="2000" b="1" dirty="0"/>
              <a:t>7</a:t>
            </a:r>
          </a:p>
        </p:txBody>
      </p:sp>
      <p:pic>
        <p:nvPicPr>
          <p:cNvPr id="3" name="Picture 2">
            <a:extLst>
              <a:ext uri="{FF2B5EF4-FFF2-40B4-BE49-F238E27FC236}">
                <a16:creationId xmlns:a16="http://schemas.microsoft.com/office/drawing/2014/main" id="{F2768B8F-6AEE-3052-7CE6-EA6BA66FF71E}"/>
              </a:ext>
            </a:extLst>
          </p:cNvPr>
          <p:cNvPicPr>
            <a:picLocks noChangeAspect="1"/>
          </p:cNvPicPr>
          <p:nvPr/>
        </p:nvPicPr>
        <p:blipFill>
          <a:blip r:embed="rId6"/>
          <a:stretch>
            <a:fillRect/>
          </a:stretch>
        </p:blipFill>
        <p:spPr>
          <a:xfrm>
            <a:off x="6315317" y="2042603"/>
            <a:ext cx="2577163" cy="147426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heckerboard(across)">
                                      <p:cBhvr>
                                        <p:cTn id="11" dur="500"/>
                                        <p:tgtEl>
                                          <p:spTgt spid="12"/>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checkerboard(across)">
                                      <p:cBhvr>
                                        <p:cTn id="14" dur="500"/>
                                        <p:tgtEl>
                                          <p:spTgt spid="16"/>
                                        </p:tgtEl>
                                      </p:cBhvr>
                                    </p:animEffect>
                                  </p:childTnLst>
                                </p:cTn>
                              </p:par>
                              <p:par>
                                <p:cTn id="15" presetID="5" presetClass="entr" presetSubtype="1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heckerboard(across)">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checkerboard(across)">
                                      <p:cBhvr>
                                        <p:cTn id="30" dur="500"/>
                                        <p:tgtEl>
                                          <p:spTgt spid="19"/>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checkerboard(across)">
                                      <p:cBhvr>
                                        <p:cTn id="33" dur="500"/>
                                        <p:tgtEl>
                                          <p:spTgt spid="15"/>
                                        </p:tgtEl>
                                      </p:cBhvr>
                                    </p:animEffect>
                                  </p:childTnLst>
                                </p:cTn>
                              </p:par>
                              <p:par>
                                <p:cTn id="34" presetID="5"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heckerboard(across)">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Analyse et 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32" name="Ellipse 3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33" name="ZoneTexte 32"/>
          <p:cNvSpPr txBox="1"/>
          <p:nvPr/>
        </p:nvSpPr>
        <p:spPr>
          <a:xfrm>
            <a:off x="8388424" y="6093296"/>
            <a:ext cx="360040" cy="400110"/>
          </a:xfrm>
          <a:prstGeom prst="rect">
            <a:avLst/>
          </a:prstGeom>
          <a:noFill/>
        </p:spPr>
        <p:txBody>
          <a:bodyPr wrap="square" rtlCol="0">
            <a:spAutoFit/>
          </a:bodyPr>
          <a:lstStyle/>
          <a:p>
            <a:r>
              <a:rPr lang="fr-FR" sz="2000" b="1" dirty="0"/>
              <a:t>8</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2069ED2A40CD543B6C8759F5C17BAE4" ma:contentTypeVersion="0" ma:contentTypeDescription="Create a new document." ma:contentTypeScope="" ma:versionID="0b7e42512bcf5beb5fbe51bf03537b3e">
  <xsd:schema xmlns:xsd="http://www.w3.org/2001/XMLSchema" xmlns:xs="http://www.w3.org/2001/XMLSchema" xmlns:p="http://schemas.microsoft.com/office/2006/metadata/properties" targetNamespace="http://schemas.microsoft.com/office/2006/metadata/properties" ma:root="true" ma:fieldsID="b9bd2caa766160b2c4ee12d97bbc95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931DB9-7126-45C6-BC9E-65E52502AAD0}">
  <ds:schemaRefs>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purl.org/dc/elements/1.1/"/>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B91804E1-24D8-4C37-91EA-B6C579EDE61A}">
  <ds:schemaRefs>
    <ds:schemaRef ds:uri="http://schemas.microsoft.com/sharepoint/v3/contenttype/forms"/>
  </ds:schemaRefs>
</ds:datastoreItem>
</file>

<file path=customXml/itemProps3.xml><?xml version="1.0" encoding="utf-8"?>
<ds:datastoreItem xmlns:ds="http://schemas.openxmlformats.org/officeDocument/2006/customXml" ds:itemID="{84AA64F4-6D52-474F-82F3-E9D1E18906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Ion Boardroom</Template>
  <TotalTime>8342</TotalTime>
  <Words>1460</Words>
  <Application>Microsoft Office PowerPoint</Application>
  <PresentationFormat>Letter Paper (8.5x11 in)</PresentationFormat>
  <Paragraphs>283</Paragraphs>
  <Slides>32</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Cambria</vt:lpstr>
      <vt:lpstr>Century Gothic</vt:lpstr>
      <vt:lpstr>Century Gothic (Corps)</vt:lpstr>
      <vt:lpstr>Söhne</vt:lpstr>
      <vt:lpstr>Times New Roman</vt:lpstr>
      <vt:lpstr>Verdana</vt:lpstr>
      <vt:lpstr>Wingdings</vt:lpstr>
      <vt:lpstr>Wingdings 3</vt:lpstr>
      <vt:lpstr>Ion Boardroom</vt:lpstr>
      <vt:lpstr>PowerPoint Presentation</vt:lpstr>
      <vt:lpstr>PowerPoint Presentation</vt:lpstr>
      <vt:lpstr>PowerPoint Presentation</vt:lpstr>
      <vt:lpstr>Introduction (1/5) Organisme d’accueil</vt:lpstr>
      <vt:lpstr>Introduction (2/5) Organisme d’accueil</vt:lpstr>
      <vt:lpstr>Introduction (3/5) Problématique</vt:lpstr>
      <vt:lpstr>Introduction (4/5) Solution</vt:lpstr>
      <vt:lpstr>Introduction (5/5) Solution</vt:lpstr>
      <vt:lpstr>PowerPoint Presentation</vt:lpstr>
      <vt:lpstr>  Analyse et spécification (1/3) Identification des acteurs  </vt:lpstr>
      <vt:lpstr>  Analyse et spécification (2/3) Diagramme de cas d’utilisation globale  </vt:lpstr>
      <vt:lpstr>  Analyse et spécification (3/3) Besoins non fonctionnels  </vt:lpstr>
      <vt:lpstr>PowerPoint Presentation</vt:lpstr>
      <vt:lpstr>Conception (1/2) Architecture de l’application </vt:lpstr>
      <vt:lpstr>PowerPoint Presentation</vt:lpstr>
      <vt:lpstr>PowerPoint Presentation</vt:lpstr>
      <vt:lpstr>Réalisation (1/13) Environnement de travail</vt:lpstr>
      <vt:lpstr>Réalisation (2/13) </vt:lpstr>
      <vt:lpstr>Réalisation (3/13) </vt:lpstr>
      <vt:lpstr>Réalisation (4/13) </vt:lpstr>
      <vt:lpstr>Réalisation (5/13) </vt:lpstr>
      <vt:lpstr>Réalisation (6/13) </vt:lpstr>
      <vt:lpstr>Réalisation (7/13) </vt:lpstr>
      <vt:lpstr>Réalisation (8/13) </vt:lpstr>
      <vt:lpstr>Réalisation (9/13) </vt:lpstr>
      <vt:lpstr>Réalisation (10/13) </vt:lpstr>
      <vt:lpstr>Réalisation (11/13) </vt:lpstr>
      <vt:lpstr>Réalisation (12/13) </vt:lpstr>
      <vt:lpstr>Réalisation (13/13) </vt:lpstr>
      <vt:lpstr>PowerPoint Presentation</vt:lpstr>
      <vt:lpstr>Conclusion et perspectives  </vt:lpstr>
      <vt:lpstr>MERCI POUR VOTRE ATTENTION</vt:lpstr>
    </vt:vector>
  </TitlesOfParts>
  <Company>GTconsult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Christian Buckley</dc:creator>
  <cp:keywords>Governance;ControlPoint</cp:keywords>
  <cp:lastModifiedBy>dd cc</cp:lastModifiedBy>
  <cp:revision>252</cp:revision>
  <dcterms:created xsi:type="dcterms:W3CDTF">2013-08-20T06:50:33Z</dcterms:created>
  <dcterms:modified xsi:type="dcterms:W3CDTF">2023-10-20T22:21:48Z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0x01010072069ED2A40CD543B6C8759F5C17BAE4</vt:lpwstr>
  </property>
</Properties>
</file>